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9" r:id="rId4"/>
    <p:sldId id="260" r:id="rId5"/>
    <p:sldId id="278" r:id="rId6"/>
    <p:sldId id="279" r:id="rId7"/>
    <p:sldId id="261" r:id="rId8"/>
    <p:sldId id="266" r:id="rId9"/>
    <p:sldId id="282" r:id="rId10"/>
    <p:sldId id="283" r:id="rId11"/>
    <p:sldId id="258" r:id="rId12"/>
    <p:sldId id="265" r:id="rId13"/>
    <p:sldId id="264" r:id="rId14"/>
    <p:sldId id="262" r:id="rId15"/>
    <p:sldId id="280" r:id="rId16"/>
    <p:sldId id="284" r:id="rId17"/>
    <p:sldId id="285" r:id="rId18"/>
    <p:sldId id="286" r:id="rId19"/>
    <p:sldId id="301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300" r:id="rId33"/>
    <p:sldId id="302" r:id="rId34"/>
    <p:sldId id="305" r:id="rId35"/>
    <p:sldId id="306" r:id="rId36"/>
    <p:sldId id="307" r:id="rId37"/>
    <p:sldId id="308" r:id="rId38"/>
    <p:sldId id="309" r:id="rId39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86" autoAdjust="0"/>
    <p:restoredTop sz="89709" autoAdjust="0"/>
  </p:normalViewPr>
  <p:slideViewPr>
    <p:cSldViewPr snapToGrid="0">
      <p:cViewPr varScale="1">
        <p:scale>
          <a:sx n="99" d="100"/>
          <a:sy n="99" d="100"/>
        </p:scale>
        <p:origin x="15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027C74E-252A-4A8E-8539-1FBCEACEF37F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8B86D761-44F3-4388-B9B0-CA43DB73E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81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6D761-44F3-4388-B9B0-CA43DB73E6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05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6D761-44F3-4388-B9B0-CA43DB73E6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20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6D761-44F3-4388-B9B0-CA43DB73E63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37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284AF-D919-C867-3FCE-C5832439E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DA0E1B-E64F-8AF8-9B4F-50206BF05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9C767-B0CB-E38C-D2F1-A9755A66B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BB360-AE37-2FF8-789C-B0C69414A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5A37B-8D94-891E-11AC-7F3B5BD74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24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1934D-2B04-1765-5E26-392443933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97FBD-002A-0D8B-A19F-67D1227FB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2CEF4-8E19-B9A9-0274-F5CDD9777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CD703-86DA-FE4D-D87E-164D75B98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FB0E3-7A4C-E12B-21F8-20D9EB3E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22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92DBD-445A-7BCC-4157-8DF4E3E87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1EA321-D835-1242-9759-E89DC8C6D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1C5C6-733D-B996-48CD-3E55B22B5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DAA9F-68D4-4287-A25B-EBECA61B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EC92A-1B80-40C8-FEE3-B9BE8DCEB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0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32D69-6F44-9B41-C7E3-79A71ABC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50C78-5FDE-E4B5-4F6F-54DE7D2A2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808236-F96F-41D2-399D-514A06D9A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28720D-2135-C6EE-DE00-0376B8565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09DECE-575F-58EB-D8A8-619CE4F45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DA80C-6511-004A-0BCC-48B4BA6A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52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EF8A5-67CA-63D1-E1C9-F1905E001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BA146-644C-525E-33C0-84909A608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E609E-FA72-5614-D3DD-E30B7BD32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18EC2A-921F-94DC-769F-781A284DD7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943A5C-18FD-6C5B-C5CE-448C6A978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435F7A-CF4E-9095-033F-8FC8BCE94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7FA97E-635A-3277-DE7C-30B24316B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EE453F-1511-3216-DD89-6F19E321E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7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6E280-0AA9-E0B7-1359-F205884D8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36470-B7AD-4407-A0B2-997B42027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F0A0A0-B06B-5ADC-04DE-2E47B854A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65A13F-A41B-0522-FAD1-B282E27CA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4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A32F5B-3C0F-904F-950C-75C778CE6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B9240D-12F3-CB40-BC4C-FDC3EA05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EEAA7-FC01-D080-D692-0CE08095C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9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67222-F151-AE38-04D1-2B2AC05E9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4AA93-A29A-9F1B-691D-7A07F0234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FE5C0-3BB4-C487-F06B-C5D7C56C8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EA5FF-DAA5-7556-A6CD-CFF10D98D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E7C056-7764-77B9-8661-2AB6DFD0C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DA29F6-C05A-6459-A2F8-09B8F5B85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4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D591-0964-04F6-6050-EF26E9F9B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E06F58-D4F7-7BF4-7B8A-7B19909B1A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698B2-4AAC-4491-E73A-F49C56400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492A3-EB56-A75F-F474-E2D23E75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2E242-52C6-FFBF-37E6-961E6A185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D52713-D052-BBCB-11A2-4996265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6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65AA2-1052-C896-6F7E-64F021F2C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3CFE37-46C2-6A18-66E0-010721C09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0BD37-E293-E3F4-EA1C-3E3A2D62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C4F88-583F-02FB-36B0-07B6A2DBA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7DF6F-DAB3-3224-80F9-40F86DA8F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3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5BF7E2-DAD0-0550-5F27-CE0A38237E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B22665-E488-55ED-5CD9-6EBD5D3D3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BAAD9-8E9D-A42E-1091-28FD4A3E4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E01EA-0A4D-306A-B0DA-3646DF245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B1A64-520A-3396-C333-2CA2BE822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30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15A1D-1C93-070B-3BAF-2CA60A925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00F0B-0B17-4D14-7250-257A96E11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CC423-C7C7-268F-0078-591F6C651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81DF7-58E8-4BBB-9F8F-3B09FFFDA2A1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87E8B-8DD2-C1AC-7C31-060FE8DEA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4AC44-5855-FD12-C440-02EF49B4B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955A4-6E61-49EE-8908-5847D5AE9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6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4093-C454-1640-0405-72A57F384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4875" y="571500"/>
            <a:ext cx="10382250" cy="1452562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Projetu</a:t>
            </a:r>
            <a:r>
              <a:rPr lang="en-US" b="1" dirty="0"/>
              <a:t> Infraestrutura </a:t>
            </a:r>
            <a:r>
              <a:rPr lang="en-US" b="1" dirty="0" err="1"/>
              <a:t>Munisipiu</a:t>
            </a:r>
            <a:r>
              <a:rPr lang="en-US" b="1" dirty="0"/>
              <a:t> Baucau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F9B777-86E7-5366-522D-EC0DC7D4EC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Baucau, 06-02-2026</a:t>
            </a:r>
          </a:p>
          <a:p>
            <a:endParaRPr lang="en-US" b="1" dirty="0"/>
          </a:p>
          <a:p>
            <a:r>
              <a:rPr lang="en-US" b="1" dirty="0" err="1"/>
              <a:t>Prezidente</a:t>
            </a:r>
            <a:r>
              <a:rPr lang="en-US" b="1" dirty="0"/>
              <a:t> </a:t>
            </a:r>
            <a:r>
              <a:rPr lang="en-US" b="1" dirty="0" err="1"/>
              <a:t>Autoridade</a:t>
            </a:r>
            <a:r>
              <a:rPr lang="en-US" b="1" dirty="0"/>
              <a:t> </a:t>
            </a:r>
            <a:r>
              <a:rPr lang="en-US" b="1" dirty="0" err="1"/>
              <a:t>Munisipal</a:t>
            </a:r>
            <a:r>
              <a:rPr lang="en-US" b="1" dirty="0"/>
              <a:t> Baucau</a:t>
            </a:r>
          </a:p>
        </p:txBody>
      </p:sp>
    </p:spTree>
    <p:extLst>
      <p:ext uri="{BB962C8B-B14F-4D97-AF65-F5344CB8AC3E}">
        <p14:creationId xmlns:p14="http://schemas.microsoft.com/office/powerpoint/2010/main" val="350583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BA3BD-1213-0377-89F3-F548ACB9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SM-</a:t>
            </a:r>
            <a:r>
              <a:rPr lang="en-US" b="1" dirty="0" err="1"/>
              <a:t>ASeA</a:t>
            </a:r>
            <a:endParaRPr lang="en-US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B5A236-F8F1-A488-961A-164BE7533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0750" y="1031876"/>
            <a:ext cx="8658225" cy="4762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Projetu</a:t>
            </a:r>
            <a:r>
              <a:rPr lang="en-US" b="1" dirty="0"/>
              <a:t> Be </a:t>
            </a:r>
            <a:r>
              <a:rPr lang="en-US" b="1" dirty="0" err="1"/>
              <a:t>mos</a:t>
            </a:r>
            <a:r>
              <a:rPr lang="en-US" b="1" dirty="0"/>
              <a:t>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Munisipiu</a:t>
            </a:r>
            <a:r>
              <a:rPr lang="en-US" b="1" dirty="0"/>
              <a:t> Baucau </a:t>
            </a:r>
            <a:r>
              <a:rPr lang="en-US" b="1" dirty="0" err="1"/>
              <a:t>iha</a:t>
            </a:r>
            <a:r>
              <a:rPr lang="en-US" b="1" dirty="0"/>
              <a:t> area rural</a:t>
            </a: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B31B7A0C-AC6B-3870-AA56-3BC2779EBB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5771218"/>
              </p:ext>
            </p:extLst>
          </p:nvPr>
        </p:nvGraphicFramePr>
        <p:xfrm>
          <a:off x="247650" y="1690689"/>
          <a:ext cx="11572877" cy="4963211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089524">
                  <a:extLst>
                    <a:ext uri="{9D8B030D-6E8A-4147-A177-3AD203B41FA5}">
                      <a16:colId xmlns:a16="http://schemas.microsoft.com/office/drawing/2014/main" val="2933616742"/>
                    </a:ext>
                  </a:extLst>
                </a:gridCol>
                <a:gridCol w="2029024">
                  <a:extLst>
                    <a:ext uri="{9D8B030D-6E8A-4147-A177-3AD203B41FA5}">
                      <a16:colId xmlns:a16="http://schemas.microsoft.com/office/drawing/2014/main" val="2777100844"/>
                    </a:ext>
                  </a:extLst>
                </a:gridCol>
                <a:gridCol w="1930468">
                  <a:extLst>
                    <a:ext uri="{9D8B030D-6E8A-4147-A177-3AD203B41FA5}">
                      <a16:colId xmlns:a16="http://schemas.microsoft.com/office/drawing/2014/main" val="2402495493"/>
                    </a:ext>
                  </a:extLst>
                </a:gridCol>
                <a:gridCol w="1913311">
                  <a:extLst>
                    <a:ext uri="{9D8B030D-6E8A-4147-A177-3AD203B41FA5}">
                      <a16:colId xmlns:a16="http://schemas.microsoft.com/office/drawing/2014/main" val="1721344842"/>
                    </a:ext>
                  </a:extLst>
                </a:gridCol>
                <a:gridCol w="1654218">
                  <a:extLst>
                    <a:ext uri="{9D8B030D-6E8A-4147-A177-3AD203B41FA5}">
                      <a16:colId xmlns:a16="http://schemas.microsoft.com/office/drawing/2014/main" val="3513484827"/>
                    </a:ext>
                  </a:extLst>
                </a:gridCol>
                <a:gridCol w="1415054">
                  <a:extLst>
                    <a:ext uri="{9D8B030D-6E8A-4147-A177-3AD203B41FA5}">
                      <a16:colId xmlns:a16="http://schemas.microsoft.com/office/drawing/2014/main" val="2599007144"/>
                    </a:ext>
                  </a:extLst>
                </a:gridCol>
                <a:gridCol w="1541278">
                  <a:extLst>
                    <a:ext uri="{9D8B030D-6E8A-4147-A177-3AD203B41FA5}">
                      <a16:colId xmlns:a16="http://schemas.microsoft.com/office/drawing/2014/main" val="3066089488"/>
                    </a:ext>
                  </a:extLst>
                </a:gridCol>
              </a:tblGrid>
              <a:tr h="4918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No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</a:rPr>
                        <a:t>Postu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Suco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Uma Kain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Asesu</a:t>
                      </a:r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Bee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La </a:t>
                      </a:r>
                      <a:r>
                        <a:rPr lang="en-US" sz="1800" b="1" u="none" strike="noStrike" dirty="0" err="1">
                          <a:effectLst/>
                        </a:rPr>
                        <a:t>Asesus</a:t>
                      </a:r>
                      <a:r>
                        <a:rPr lang="en-US" sz="1800" b="1" u="none" strike="noStrike" dirty="0">
                          <a:effectLst/>
                        </a:rPr>
                        <a:t> Bee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% </a:t>
                      </a:r>
                      <a:r>
                        <a:rPr lang="en-US" sz="1800" b="1" u="none" strike="noStrike" dirty="0" err="1">
                          <a:effectLst/>
                        </a:rPr>
                        <a:t>Asesu</a:t>
                      </a:r>
                      <a:r>
                        <a:rPr lang="en-US" sz="1800" b="1" u="none" strike="noStrike" dirty="0">
                          <a:effectLst/>
                        </a:rPr>
                        <a:t> Bee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6988206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Baucau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13,020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9,795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3,225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75%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4121392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Baguia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3,748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1,578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2,222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42%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2732165"/>
                  </a:ext>
                </a:extLst>
              </a:tr>
              <a:tr h="4360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Laga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5,376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2,817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2,559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52%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49818947"/>
                  </a:ext>
                </a:extLst>
              </a:tr>
              <a:tr h="5395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Quelicai</a:t>
                      </a:r>
                      <a:r>
                        <a:rPr lang="en-US" sz="1800" u="none" strike="noStrike" dirty="0">
                          <a:effectLst/>
                        </a:rPr>
                        <a:t> Antigo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511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327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184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36%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00621386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Quelicai</a:t>
                      </a:r>
                      <a:r>
                        <a:rPr lang="en-US" sz="1800" u="none" strike="noStrike" dirty="0">
                          <a:effectLst/>
                        </a:rPr>
                        <a:t> Centro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2,222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789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1,433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64%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48826009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Matebian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1,943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744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1,199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38%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2449741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Venilale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4,764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3,307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1,457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69%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58279374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Vemasse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2,956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1,829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1,127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62%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49631032"/>
                  </a:ext>
                </a:extLst>
              </a:tr>
              <a:tr h="49938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62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34,540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21,186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13,406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61%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95743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36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EC24-E2B6-8E5C-AC79-5297942B1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447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EDTL, EP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2DFAF7A-2D39-1616-97B4-8D574F2DF5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4989768"/>
              </p:ext>
            </p:extLst>
          </p:nvPr>
        </p:nvGraphicFramePr>
        <p:xfrm>
          <a:off x="209550" y="771525"/>
          <a:ext cx="11544299" cy="427535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63163">
                  <a:extLst>
                    <a:ext uri="{9D8B030D-6E8A-4147-A177-3AD203B41FA5}">
                      <a16:colId xmlns:a16="http://schemas.microsoft.com/office/drawing/2014/main" val="358119651"/>
                    </a:ext>
                  </a:extLst>
                </a:gridCol>
                <a:gridCol w="2768927">
                  <a:extLst>
                    <a:ext uri="{9D8B030D-6E8A-4147-A177-3AD203B41FA5}">
                      <a16:colId xmlns:a16="http://schemas.microsoft.com/office/drawing/2014/main" val="2503733928"/>
                    </a:ext>
                  </a:extLst>
                </a:gridCol>
                <a:gridCol w="1405764">
                  <a:extLst>
                    <a:ext uri="{9D8B030D-6E8A-4147-A177-3AD203B41FA5}">
                      <a16:colId xmlns:a16="http://schemas.microsoft.com/office/drawing/2014/main" val="1202910542"/>
                    </a:ext>
                  </a:extLst>
                </a:gridCol>
                <a:gridCol w="1576159">
                  <a:extLst>
                    <a:ext uri="{9D8B030D-6E8A-4147-A177-3AD203B41FA5}">
                      <a16:colId xmlns:a16="http://schemas.microsoft.com/office/drawing/2014/main" val="507533775"/>
                    </a:ext>
                  </a:extLst>
                </a:gridCol>
                <a:gridCol w="2470736">
                  <a:extLst>
                    <a:ext uri="{9D8B030D-6E8A-4147-A177-3AD203B41FA5}">
                      <a16:colId xmlns:a16="http://schemas.microsoft.com/office/drawing/2014/main" val="1370802446"/>
                    </a:ext>
                  </a:extLst>
                </a:gridCol>
                <a:gridCol w="1959550">
                  <a:extLst>
                    <a:ext uri="{9D8B030D-6E8A-4147-A177-3AD203B41FA5}">
                      <a16:colId xmlns:a16="http://schemas.microsoft.com/office/drawing/2014/main" val="3436147035"/>
                    </a:ext>
                  </a:extLst>
                </a:gridCol>
              </a:tblGrid>
              <a:tr h="352245"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DADUS SUCO, ALDEIA NE’EBE ASESU NO SEIDAUK ASESU BA ELETRICIDADE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37531"/>
                  </a:ext>
                </a:extLst>
              </a:tr>
              <a:tr h="664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Adm.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Suco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Aldeia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Aldeia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Eletricidade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Aldeia Seidauk Asesu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941316"/>
                  </a:ext>
                </a:extLst>
              </a:tr>
              <a:tr h="3522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Baucau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9306420"/>
                  </a:ext>
                </a:extLst>
              </a:tr>
              <a:tr h="3698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Baguia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21932662"/>
                  </a:ext>
                </a:extLst>
              </a:tr>
              <a:tr h="3698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Laga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6969818"/>
                  </a:ext>
                </a:extLst>
              </a:tr>
              <a:tr h="3698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Quelicai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9639396"/>
                  </a:ext>
                </a:extLst>
              </a:tr>
              <a:tr h="3522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86598909"/>
                  </a:ext>
                </a:extLst>
              </a:tr>
              <a:tr h="3522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Venilale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7596358"/>
                  </a:ext>
                </a:extLst>
              </a:tr>
              <a:tr h="3698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Matebian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61939989"/>
                  </a:ext>
                </a:extLst>
              </a:tr>
              <a:tr h="3698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Quelicai Antigo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75318535"/>
                  </a:ext>
                </a:extLst>
              </a:tr>
              <a:tr h="35224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Suco + Aldeia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67149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A60AA1-3B40-C821-AF92-329068A08C60}"/>
              </a:ext>
            </a:extLst>
          </p:cNvPr>
          <p:cNvSpPr txBox="1"/>
          <p:nvPr/>
        </p:nvSpPr>
        <p:spPr>
          <a:xfrm>
            <a:off x="133349" y="5542245"/>
            <a:ext cx="11620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Postu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 Suku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sira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hetan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asesu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eletrisidade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 Falta aldeia 9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seidauk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hetan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asesu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eletrisidade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husi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aldeia281,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maibe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agora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iha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prosesu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instalasaun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731E-6356-DD6C-87DA-61724F67D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235"/>
            <a:ext cx="10515600" cy="59712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SM-OP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BC9EF0-7E59-F1CB-8499-342DFFC598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553916"/>
              </p:ext>
            </p:extLst>
          </p:nvPr>
        </p:nvGraphicFramePr>
        <p:xfrm>
          <a:off x="150726" y="5670054"/>
          <a:ext cx="2197100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1300">
                  <a:extLst>
                    <a:ext uri="{9D8B030D-6E8A-4147-A177-3AD203B41FA5}">
                      <a16:colId xmlns:a16="http://schemas.microsoft.com/office/drawing/2014/main" val="99555708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4180035754"/>
                    </a:ext>
                  </a:extLst>
                </a:gridCol>
              </a:tblGrid>
              <a:tr h="2552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Hotu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253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89187980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Seidauk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469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24819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720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4080006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4036D31-D430-6FA4-3F0D-D3FE1187CA6E}"/>
              </a:ext>
            </a:extLst>
          </p:cNvPr>
          <p:cNvSpPr txBox="1"/>
          <p:nvPr/>
        </p:nvSpPr>
        <p:spPr>
          <a:xfrm>
            <a:off x="2485291" y="5896868"/>
            <a:ext cx="9555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/>
              <a:t>35% </a:t>
            </a:r>
            <a:r>
              <a:rPr lang="en-US" b="1" dirty="0" err="1"/>
              <a:t>husi</a:t>
            </a:r>
            <a:r>
              <a:rPr lang="en-US" b="1" dirty="0"/>
              <a:t> Estrada rural </a:t>
            </a:r>
            <a:r>
              <a:rPr lang="en-US" b="1" dirty="0" err="1"/>
              <a:t>ne’ebe</a:t>
            </a:r>
            <a:r>
              <a:rPr lang="en-US" b="1" dirty="0"/>
              <a:t> </a:t>
            </a:r>
            <a:r>
              <a:rPr lang="en-US" b="1" dirty="0" err="1"/>
              <a:t>konstrui</a:t>
            </a:r>
            <a:r>
              <a:rPr lang="en-US" b="1" dirty="0"/>
              <a:t> </a:t>
            </a:r>
            <a:r>
              <a:rPr lang="en-US" b="1" dirty="0" err="1"/>
              <a:t>ona</a:t>
            </a:r>
            <a:r>
              <a:rPr lang="en-US" b="1" dirty="0"/>
              <a:t>, </a:t>
            </a:r>
            <a:r>
              <a:rPr lang="en-US" b="1" dirty="0" err="1"/>
              <a:t>mai</a:t>
            </a:r>
            <a:r>
              <a:rPr lang="en-US" b="1" dirty="0"/>
              <a:t> </a:t>
            </a:r>
            <a:r>
              <a:rPr lang="en-US" b="1" dirty="0" err="1"/>
              <a:t>husi</a:t>
            </a:r>
            <a:r>
              <a:rPr lang="en-US" b="1" dirty="0"/>
              <a:t> ILO, UNDP.</a:t>
            </a:r>
          </a:p>
          <a:p>
            <a:pPr marL="342900" indent="-342900">
              <a:buAutoNum type="arabicPeriod"/>
            </a:pPr>
            <a:r>
              <a:rPr lang="en-US" b="1" dirty="0"/>
              <a:t>…….. </a:t>
            </a:r>
            <a:r>
              <a:rPr lang="en-US" b="1" dirty="0" err="1"/>
              <a:t>Seidauk</a:t>
            </a:r>
            <a:r>
              <a:rPr lang="en-US" b="1" dirty="0"/>
              <a:t> </a:t>
            </a:r>
            <a:r>
              <a:rPr lang="en-US" b="1" dirty="0" err="1"/>
              <a:t>konstrui</a:t>
            </a:r>
            <a:endParaRPr lang="en-US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4826A55-DE9E-9F56-787C-FFCCEC006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955801"/>
              </p:ext>
            </p:extLst>
          </p:nvPr>
        </p:nvGraphicFramePr>
        <p:xfrm>
          <a:off x="371789" y="720473"/>
          <a:ext cx="11113476" cy="3971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365">
                  <a:extLst>
                    <a:ext uri="{9D8B030D-6E8A-4147-A177-3AD203B41FA5}">
                      <a16:colId xmlns:a16="http://schemas.microsoft.com/office/drawing/2014/main" val="2090594716"/>
                    </a:ext>
                  </a:extLst>
                </a:gridCol>
                <a:gridCol w="1225899">
                  <a:extLst>
                    <a:ext uri="{9D8B030D-6E8A-4147-A177-3AD203B41FA5}">
                      <a16:colId xmlns:a16="http://schemas.microsoft.com/office/drawing/2014/main" val="3682031298"/>
                    </a:ext>
                  </a:extLst>
                </a:gridCol>
                <a:gridCol w="1014883">
                  <a:extLst>
                    <a:ext uri="{9D8B030D-6E8A-4147-A177-3AD203B41FA5}">
                      <a16:colId xmlns:a16="http://schemas.microsoft.com/office/drawing/2014/main" val="335667184"/>
                    </a:ext>
                  </a:extLst>
                </a:gridCol>
                <a:gridCol w="1135464">
                  <a:extLst>
                    <a:ext uri="{9D8B030D-6E8A-4147-A177-3AD203B41FA5}">
                      <a16:colId xmlns:a16="http://schemas.microsoft.com/office/drawing/2014/main" val="4243313659"/>
                    </a:ext>
                  </a:extLst>
                </a:gridCol>
                <a:gridCol w="1155560">
                  <a:extLst>
                    <a:ext uri="{9D8B030D-6E8A-4147-A177-3AD203B41FA5}">
                      <a16:colId xmlns:a16="http://schemas.microsoft.com/office/drawing/2014/main" val="29435117"/>
                    </a:ext>
                  </a:extLst>
                </a:gridCol>
                <a:gridCol w="1145513">
                  <a:extLst>
                    <a:ext uri="{9D8B030D-6E8A-4147-A177-3AD203B41FA5}">
                      <a16:colId xmlns:a16="http://schemas.microsoft.com/office/drawing/2014/main" val="2002955256"/>
                    </a:ext>
                  </a:extLst>
                </a:gridCol>
                <a:gridCol w="1024931">
                  <a:extLst>
                    <a:ext uri="{9D8B030D-6E8A-4147-A177-3AD203B41FA5}">
                      <a16:colId xmlns:a16="http://schemas.microsoft.com/office/drawing/2014/main" val="2318404935"/>
                    </a:ext>
                  </a:extLst>
                </a:gridCol>
                <a:gridCol w="1376625">
                  <a:extLst>
                    <a:ext uri="{9D8B030D-6E8A-4147-A177-3AD203B41FA5}">
                      <a16:colId xmlns:a16="http://schemas.microsoft.com/office/drawing/2014/main" val="2181600450"/>
                    </a:ext>
                  </a:extLst>
                </a:gridCol>
                <a:gridCol w="1296236">
                  <a:extLst>
                    <a:ext uri="{9D8B030D-6E8A-4147-A177-3AD203B41FA5}">
                      <a16:colId xmlns:a16="http://schemas.microsoft.com/office/drawing/2014/main" val="3258420594"/>
                    </a:ext>
                  </a:extLst>
                </a:gridCol>
              </a:tblGrid>
              <a:tr h="35746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Estrada Rural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Pontes -10m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Muru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Protesaun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Normalizasaun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139204"/>
                  </a:ext>
                </a:extLst>
              </a:tr>
              <a:tr h="315621">
                <a:tc>
                  <a:txBody>
                    <a:bodyPr/>
                    <a:lstStyle/>
                    <a:p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Halo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Halo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Halo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Halo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500706"/>
                  </a:ext>
                </a:extLst>
              </a:tr>
              <a:tr h="39002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165022"/>
                  </a:ext>
                </a:extLst>
              </a:tr>
              <a:tr h="2252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Baguia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154586"/>
                  </a:ext>
                </a:extLst>
              </a:tr>
              <a:tr h="365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117236"/>
                  </a:ext>
                </a:extLst>
              </a:tr>
              <a:tr h="3976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792022"/>
                  </a:ext>
                </a:extLst>
              </a:tr>
              <a:tr h="4493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Antigo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06403"/>
                  </a:ext>
                </a:extLst>
              </a:tr>
              <a:tr h="447289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Matebian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443215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259900"/>
                  </a:ext>
                </a:extLst>
              </a:tr>
              <a:tr h="401934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Venailale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641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1564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6BA810-AED4-6755-6AF0-AE368C710F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184409"/>
              </p:ext>
            </p:extLst>
          </p:nvPr>
        </p:nvGraphicFramePr>
        <p:xfrm>
          <a:off x="251210" y="763675"/>
          <a:ext cx="11515409" cy="3784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2336">
                  <a:extLst>
                    <a:ext uri="{9D8B030D-6E8A-4147-A177-3AD203B41FA5}">
                      <a16:colId xmlns:a16="http://schemas.microsoft.com/office/drawing/2014/main" val="1213825114"/>
                    </a:ext>
                  </a:extLst>
                </a:gridCol>
                <a:gridCol w="1949267">
                  <a:extLst>
                    <a:ext uri="{9D8B030D-6E8A-4147-A177-3AD203B41FA5}">
                      <a16:colId xmlns:a16="http://schemas.microsoft.com/office/drawing/2014/main" val="3914820348"/>
                    </a:ext>
                  </a:extLst>
                </a:gridCol>
                <a:gridCol w="1205802">
                  <a:extLst>
                    <a:ext uri="{9D8B030D-6E8A-4147-A177-3AD203B41FA5}">
                      <a16:colId xmlns:a16="http://schemas.microsoft.com/office/drawing/2014/main" val="366806550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005613081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370472806"/>
                    </a:ext>
                  </a:extLst>
                </a:gridCol>
                <a:gridCol w="1175658">
                  <a:extLst>
                    <a:ext uri="{9D8B030D-6E8A-4147-A177-3AD203B41FA5}">
                      <a16:colId xmlns:a16="http://schemas.microsoft.com/office/drawing/2014/main" val="2452906336"/>
                    </a:ext>
                  </a:extLst>
                </a:gridCol>
                <a:gridCol w="984738">
                  <a:extLst>
                    <a:ext uri="{9D8B030D-6E8A-4147-A177-3AD203B41FA5}">
                      <a16:colId xmlns:a16="http://schemas.microsoft.com/office/drawing/2014/main" val="321192395"/>
                    </a:ext>
                  </a:extLst>
                </a:gridCol>
                <a:gridCol w="1095270">
                  <a:extLst>
                    <a:ext uri="{9D8B030D-6E8A-4147-A177-3AD203B41FA5}">
                      <a16:colId xmlns:a16="http://schemas.microsoft.com/office/drawing/2014/main" val="1060120996"/>
                    </a:ext>
                  </a:extLst>
                </a:gridCol>
                <a:gridCol w="1798655">
                  <a:extLst>
                    <a:ext uri="{9D8B030D-6E8A-4147-A177-3AD203B41FA5}">
                      <a16:colId xmlns:a16="http://schemas.microsoft.com/office/drawing/2014/main" val="1749663754"/>
                    </a:ext>
                  </a:extLst>
                </a:gridCol>
                <a:gridCol w="874206">
                  <a:extLst>
                    <a:ext uri="{9D8B030D-6E8A-4147-A177-3AD203B41FA5}">
                      <a16:colId xmlns:a16="http://schemas.microsoft.com/office/drawing/2014/main" val="3959749704"/>
                    </a:ext>
                  </a:extLst>
                </a:gridCol>
              </a:tblGrid>
              <a:tr h="331595">
                <a:tc gridSpan="10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CIMITERIO PUBLICO KADA SUKU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052509"/>
                  </a:ext>
                </a:extLst>
              </a:tr>
              <a:tr h="629027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8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Posto </a:t>
                      </a: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Administrativo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932676"/>
                  </a:ext>
                </a:extLst>
              </a:tr>
              <a:tr h="7568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Baguia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Matebian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Antigo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Venilale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1922760"/>
                  </a:ext>
                </a:extLst>
              </a:tr>
              <a:tr h="385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Cimiteriu</a:t>
                      </a: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30884268"/>
                  </a:ext>
                </a:extLst>
              </a:tr>
              <a:tr h="4348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Iluminasaun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41566397"/>
                  </a:ext>
                </a:extLst>
              </a:tr>
              <a:tr h="4542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Raios</a:t>
                      </a: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Potesaun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76084534"/>
                  </a:ext>
                </a:extLst>
              </a:tr>
              <a:tr h="4371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Plaka </a:t>
                      </a:r>
                      <a:r>
                        <a:rPr lang="en-US" sz="18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Toponomika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80775045"/>
                  </a:ext>
                </a:extLst>
              </a:tr>
              <a:tr h="3215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Jardim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55592066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796EF14-C008-1925-C3CD-2474A5283C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765429"/>
              </p:ext>
            </p:extLst>
          </p:nvPr>
        </p:nvGraphicFramePr>
        <p:xfrm>
          <a:off x="371789" y="5215095"/>
          <a:ext cx="9385160" cy="11706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85160">
                  <a:extLst>
                    <a:ext uri="{9D8B030D-6E8A-4147-A177-3AD203B41FA5}">
                      <a16:colId xmlns:a16="http://schemas.microsoft.com/office/drawing/2014/main" val="2117324225"/>
                    </a:ext>
                  </a:extLst>
                </a:gridCol>
              </a:tblGrid>
              <a:tr h="746491"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Planu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Munisipal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kada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Suku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hotu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semiteriu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Publiku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maibe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planu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konstrusaun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foin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ida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Baucau Vila.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15008755"/>
                  </a:ext>
                </a:extLst>
              </a:tr>
              <a:tr h="424142"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Cemiteriu Traduisional kada suku 62 iha hotu.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02364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865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3AAC5-2D45-02A9-D64B-97CAA0B0F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0532" y="-368396"/>
            <a:ext cx="12098216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Estrada </a:t>
            </a:r>
            <a:r>
              <a:rPr lang="en-US" sz="4000" b="1" dirty="0" err="1"/>
              <a:t>ne’ebe</a:t>
            </a:r>
            <a:r>
              <a:rPr lang="en-US" sz="4000" b="1" dirty="0"/>
              <a:t> </a:t>
            </a:r>
            <a:r>
              <a:rPr lang="en-US" sz="4000" b="1" dirty="0" err="1"/>
              <a:t>konstrui</a:t>
            </a:r>
            <a:r>
              <a:rPr lang="en-US" sz="4000" b="1" dirty="0"/>
              <a:t> </a:t>
            </a:r>
            <a:r>
              <a:rPr lang="en-US" sz="4000" b="1" dirty="0" err="1"/>
              <a:t>husi</a:t>
            </a:r>
            <a:r>
              <a:rPr lang="en-US" sz="4000" b="1" dirty="0"/>
              <a:t> Nasional ka Mega </a:t>
            </a:r>
            <a:r>
              <a:rPr lang="en-US" sz="4000" b="1" dirty="0" err="1"/>
              <a:t>Projetu</a:t>
            </a:r>
            <a:endParaRPr lang="en-US" sz="4000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4B468D8-3D8B-CCF3-E17F-3A037480C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616691"/>
              </p:ext>
            </p:extLst>
          </p:nvPr>
        </p:nvGraphicFramePr>
        <p:xfrm>
          <a:off x="1086060" y="1417320"/>
          <a:ext cx="9705032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2431">
                  <a:extLst>
                    <a:ext uri="{9D8B030D-6E8A-4147-A177-3AD203B41FA5}">
                      <a16:colId xmlns:a16="http://schemas.microsoft.com/office/drawing/2014/main" val="964506901"/>
                    </a:ext>
                  </a:extLst>
                </a:gridCol>
                <a:gridCol w="2464272">
                  <a:extLst>
                    <a:ext uri="{9D8B030D-6E8A-4147-A177-3AD203B41FA5}">
                      <a16:colId xmlns:a16="http://schemas.microsoft.com/office/drawing/2014/main" val="3839121555"/>
                    </a:ext>
                  </a:extLst>
                </a:gridCol>
                <a:gridCol w="2438329">
                  <a:extLst>
                    <a:ext uri="{9D8B030D-6E8A-4147-A177-3AD203B41FA5}">
                      <a16:colId xmlns:a16="http://schemas.microsoft.com/office/drawing/2014/main" val="648126403"/>
                    </a:ext>
                  </a:extLst>
                </a:gridCol>
              </a:tblGrid>
              <a:tr h="32123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Link Estrada Nasional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55811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Baucau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186256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Cairabela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Baucau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712091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 -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Venilale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475789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Triloka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Venilale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255288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 - Laga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274273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 -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Baguia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642865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 – PA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Matebian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433030"/>
                  </a:ext>
                </a:extLst>
              </a:tr>
              <a:tr h="294102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423497"/>
                  </a:ext>
                </a:extLst>
              </a:tr>
              <a:tr h="32123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Estrada Urbana Baucau Vila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075600"/>
                  </a:ext>
                </a:extLst>
              </a:tr>
              <a:tr h="28034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74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372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4CFB-2E5B-3073-563D-D6C592FCA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86944"/>
          </a:xfrm>
        </p:spPr>
        <p:txBody>
          <a:bodyPr/>
          <a:lstStyle/>
          <a:p>
            <a:pPr algn="ctr"/>
            <a:r>
              <a:rPr lang="en-US" b="1" dirty="0"/>
              <a:t>SM-Saude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894647C-D8F5-AFC3-254E-F9CDC6E8A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685481"/>
              </p:ext>
            </p:extLst>
          </p:nvPr>
        </p:nvGraphicFramePr>
        <p:xfrm>
          <a:off x="175845" y="1128105"/>
          <a:ext cx="11840309" cy="3916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3535">
                  <a:extLst>
                    <a:ext uri="{9D8B030D-6E8A-4147-A177-3AD203B41FA5}">
                      <a16:colId xmlns:a16="http://schemas.microsoft.com/office/drawing/2014/main" val="2221924686"/>
                    </a:ext>
                  </a:extLst>
                </a:gridCol>
                <a:gridCol w="894304">
                  <a:extLst>
                    <a:ext uri="{9D8B030D-6E8A-4147-A177-3AD203B41FA5}">
                      <a16:colId xmlns:a16="http://schemas.microsoft.com/office/drawing/2014/main" val="1424073950"/>
                    </a:ext>
                  </a:extLst>
                </a:gridCol>
                <a:gridCol w="733529">
                  <a:extLst>
                    <a:ext uri="{9D8B030D-6E8A-4147-A177-3AD203B41FA5}">
                      <a16:colId xmlns:a16="http://schemas.microsoft.com/office/drawing/2014/main" val="2208386353"/>
                    </a:ext>
                  </a:extLst>
                </a:gridCol>
                <a:gridCol w="4049486">
                  <a:extLst>
                    <a:ext uri="{9D8B030D-6E8A-4147-A177-3AD203B41FA5}">
                      <a16:colId xmlns:a16="http://schemas.microsoft.com/office/drawing/2014/main" val="2762287101"/>
                    </a:ext>
                  </a:extLst>
                </a:gridCol>
                <a:gridCol w="3044650">
                  <a:extLst>
                    <a:ext uri="{9D8B030D-6E8A-4147-A177-3AD203B41FA5}">
                      <a16:colId xmlns:a16="http://schemas.microsoft.com/office/drawing/2014/main" val="2619973107"/>
                    </a:ext>
                  </a:extLst>
                </a:gridCol>
                <a:gridCol w="1344805">
                  <a:extLst>
                    <a:ext uri="{9D8B030D-6E8A-4147-A177-3AD203B41FA5}">
                      <a16:colId xmlns:a16="http://schemas.microsoft.com/office/drawing/2014/main" val="528169111"/>
                    </a:ext>
                  </a:extLst>
                </a:gridCol>
              </a:tblGrid>
              <a:tr h="5010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Adminisrativu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Sentru Saude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Saude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 ne’ebe asesu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ne’ebe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Maternidade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extLst>
                  <a:ext uri="{0D108BD9-81ED-4DB2-BD59-A6C34878D82A}">
                    <a16:rowId xmlns:a16="http://schemas.microsoft.com/office/drawing/2014/main" val="3228231907"/>
                  </a:ext>
                </a:extLst>
              </a:tr>
              <a:tr h="9022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Baguia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Alawa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Karaik,Lavateri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Samalari,Osso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-Huna,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Larisula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Uacala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Afaloicai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Haeconi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Alaua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Leten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Defauasi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extLst>
                  <a:ext uri="{0D108BD9-81ED-4DB2-BD59-A6C34878D82A}">
                    <a16:rowId xmlns:a16="http://schemas.microsoft.com/office/drawing/2014/main" val="2555993687"/>
                  </a:ext>
                </a:extLst>
              </a:tr>
              <a:tr h="9729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 Vila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1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Buruma,Trilolo,Seical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Bahu,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Uailili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Gariuai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Samalari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Builai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Bucoli,Triloca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Caibada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Uaimua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Caibada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Makasa’e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Builai,Triloka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extLst>
                  <a:ext uri="{0D108BD9-81ED-4DB2-BD59-A6C34878D82A}">
                    <a16:rowId xmlns:a16="http://schemas.microsoft.com/office/drawing/2014/main" val="2268723772"/>
                  </a:ext>
                </a:extLst>
              </a:tr>
              <a:tr h="7484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Soba,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Boleha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atelari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Sagadate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Saelari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Nunira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Libagua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Samalari,Tequinomata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Uerumata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extLst>
                  <a:ext uri="{0D108BD9-81ED-4DB2-BD59-A6C34878D82A}">
                    <a16:rowId xmlns:a16="http://schemas.microsoft.com/office/drawing/2014/main" val="1893374867"/>
                  </a:ext>
                </a:extLst>
              </a:tr>
              <a:tr h="75559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Baguia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Macalaco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Bualale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Abafala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Lacoliu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Letemumo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Uaitame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06" marR="51706" marT="0" marB="0"/>
                </a:tc>
                <a:extLst>
                  <a:ext uri="{0D108BD9-81ED-4DB2-BD59-A6C34878D82A}">
                    <a16:rowId xmlns:a16="http://schemas.microsoft.com/office/drawing/2014/main" val="1179892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95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FECEC9-7727-5BDA-8366-487877FDF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639542"/>
              </p:ext>
            </p:extLst>
          </p:nvPr>
        </p:nvGraphicFramePr>
        <p:xfrm>
          <a:off x="266700" y="1514910"/>
          <a:ext cx="11658600" cy="35477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4421">
                  <a:extLst>
                    <a:ext uri="{9D8B030D-6E8A-4147-A177-3AD203B41FA5}">
                      <a16:colId xmlns:a16="http://schemas.microsoft.com/office/drawing/2014/main" val="780097504"/>
                    </a:ext>
                  </a:extLst>
                </a:gridCol>
                <a:gridCol w="984738">
                  <a:extLst>
                    <a:ext uri="{9D8B030D-6E8A-4147-A177-3AD203B41FA5}">
                      <a16:colId xmlns:a16="http://schemas.microsoft.com/office/drawing/2014/main" val="3093533472"/>
                    </a:ext>
                  </a:extLst>
                </a:gridCol>
                <a:gridCol w="823965">
                  <a:extLst>
                    <a:ext uri="{9D8B030D-6E8A-4147-A177-3AD203B41FA5}">
                      <a16:colId xmlns:a16="http://schemas.microsoft.com/office/drawing/2014/main" val="463477777"/>
                    </a:ext>
                  </a:extLst>
                </a:gridCol>
                <a:gridCol w="3979147">
                  <a:extLst>
                    <a:ext uri="{9D8B030D-6E8A-4147-A177-3AD203B41FA5}">
                      <a16:colId xmlns:a16="http://schemas.microsoft.com/office/drawing/2014/main" val="2666165295"/>
                    </a:ext>
                  </a:extLst>
                </a:gridCol>
                <a:gridCol w="2471895">
                  <a:extLst>
                    <a:ext uri="{9D8B030D-6E8A-4147-A177-3AD203B41FA5}">
                      <a16:colId xmlns:a16="http://schemas.microsoft.com/office/drawing/2014/main" val="1827025185"/>
                    </a:ext>
                  </a:extLst>
                </a:gridCol>
                <a:gridCol w="1354434">
                  <a:extLst>
                    <a:ext uri="{9D8B030D-6E8A-4147-A177-3AD203B41FA5}">
                      <a16:colId xmlns:a16="http://schemas.microsoft.com/office/drawing/2014/main" val="1139392046"/>
                    </a:ext>
                  </a:extLst>
                </a:gridCol>
              </a:tblGrid>
              <a:tr h="6081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Adminisrativu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Sentru Saude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 Saude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 ne’ebe asesu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 ne’ebe seidauk asesu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Maternidade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extLst>
                  <a:ext uri="{0D108BD9-81ED-4DB2-BD59-A6C34878D82A}">
                    <a16:rowId xmlns:a16="http://schemas.microsoft.com/office/drawing/2014/main" val="4192189901"/>
                  </a:ext>
                </a:extLst>
              </a:tr>
              <a:tr h="6531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Vemasse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Uaigae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Uatu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-Lari,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Ostico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Osso-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Uala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Caicua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Loi-Lubo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extLst>
                  <a:ext uri="{0D108BD9-81ED-4DB2-BD59-A6C34878D82A}">
                    <a16:rowId xmlns:a16="http://schemas.microsoft.com/office/drawing/2014/main" val="344534332"/>
                  </a:ext>
                </a:extLst>
              </a:tr>
              <a:tr h="7644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Vanilale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Uato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-Haco,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Fatulia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Uma Ana-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Ico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Bahamori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Uaioli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Bado-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Ho’o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Uato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-Haco,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-Laha, Una Ana Ulo</a:t>
                      </a: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-Laha, Una Ana Ulo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extLst>
                  <a:ext uri="{0D108BD9-81ED-4DB2-BD59-A6C34878D82A}">
                    <a16:rowId xmlns:a16="http://schemas.microsoft.com/office/drawing/2014/main" val="3305999129"/>
                  </a:ext>
                </a:extLst>
              </a:tr>
              <a:tr h="5501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 Antigo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Afaca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Gurusa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Namanei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extLst>
                  <a:ext uri="{0D108BD9-81ED-4DB2-BD59-A6C34878D82A}">
                    <a16:rowId xmlns:a16="http://schemas.microsoft.com/office/drawing/2014/main" val="1088458969"/>
                  </a:ext>
                </a:extLst>
              </a:tr>
              <a:tr h="793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Matebian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Laisorulai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Leten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Lelalai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Abo,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Laisorulai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Kraik, </a:t>
                      </a:r>
                      <a:r>
                        <a:rPr lang="en-US" sz="16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Maluro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967" marR="65967" marT="0" marB="0"/>
                </a:tc>
                <a:extLst>
                  <a:ext uri="{0D108BD9-81ED-4DB2-BD59-A6C34878D82A}">
                    <a16:rowId xmlns:a16="http://schemas.microsoft.com/office/drawing/2014/main" val="262801635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035CF1D-116C-CA91-89E7-592D392405A8}"/>
              </a:ext>
            </a:extLst>
          </p:cNvPr>
          <p:cNvSpPr txBox="1"/>
          <p:nvPr/>
        </p:nvSpPr>
        <p:spPr>
          <a:xfrm>
            <a:off x="3921369" y="654371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SM-Saude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5536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0E13C-E21E-29C1-5251-A1297BC4EF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-142875"/>
            <a:ext cx="9144000" cy="947738"/>
          </a:xfrm>
        </p:spPr>
        <p:txBody>
          <a:bodyPr/>
          <a:lstStyle/>
          <a:p>
            <a:r>
              <a:rPr lang="en-US" b="1" dirty="0"/>
              <a:t>SM-</a:t>
            </a:r>
            <a:r>
              <a:rPr lang="en-US" b="1" dirty="0" err="1"/>
              <a:t>Agrikultura</a:t>
            </a:r>
            <a:endParaRPr lang="en-US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2AF9C89-D5AA-60D8-0C8E-5A0049C76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048666"/>
              </p:ext>
            </p:extLst>
          </p:nvPr>
        </p:nvGraphicFramePr>
        <p:xfrm>
          <a:off x="2255836" y="1140490"/>
          <a:ext cx="8128000" cy="1155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40010217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82245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Ekstensionista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atual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995249"/>
                  </a:ext>
                </a:extLst>
              </a:tr>
              <a:tr h="41401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Suku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350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Ekstensionista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ne’ebe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falta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849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A0B5282-6808-E2A8-488C-6B79EBA132A5}"/>
              </a:ext>
            </a:extLst>
          </p:cNvPr>
          <p:cNvSpPr txBox="1"/>
          <p:nvPr/>
        </p:nvSpPr>
        <p:spPr>
          <a:xfrm>
            <a:off x="2667000" y="690563"/>
            <a:ext cx="6762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Numeru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Ekstensionista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iha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Munisipiu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Baucau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FF80AF-56D5-8D68-54B7-AB6AAC47FFE5}"/>
              </a:ext>
            </a:extLst>
          </p:cNvPr>
          <p:cNvSpPr txBox="1"/>
          <p:nvPr/>
        </p:nvSpPr>
        <p:spPr>
          <a:xfrm>
            <a:off x="4143371" y="2462347"/>
            <a:ext cx="4352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Irrigasaun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iha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Munisipiu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Baucau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F90B2A4-B27A-D889-092E-A72C39365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573127"/>
              </p:ext>
            </p:extLst>
          </p:nvPr>
        </p:nvGraphicFramePr>
        <p:xfrm>
          <a:off x="2255835" y="2872740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24583160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5062631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533527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3347 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03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Semi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766 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27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Kiik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 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79013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14163021-A132-823D-526B-916C5EA0B9D7}"/>
              </a:ext>
            </a:extLst>
          </p:cNvPr>
          <p:cNvSpPr txBox="1">
            <a:spLocks/>
          </p:cNvSpPr>
          <p:nvPr/>
        </p:nvSpPr>
        <p:spPr>
          <a:xfrm>
            <a:off x="2523442" y="4173008"/>
            <a:ext cx="7860393" cy="3785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Asosiasaun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Produs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Fini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Komersial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88E2B0B-6946-2FCB-0E3F-51F6CB4E1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203756"/>
              </p:ext>
            </p:extLst>
          </p:nvPr>
        </p:nvGraphicFramePr>
        <p:xfrm>
          <a:off x="2255836" y="4561812"/>
          <a:ext cx="8127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00048425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5638823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86157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Assossiasaun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Ai-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horis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Tonelada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271227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Batar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Sele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ton no 800 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0221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Batar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Noi Mutin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3247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Hare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Nakroma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3727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Utamua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Sertifikadu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318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307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44A7A3-B088-5203-B01A-CD025B4803D7}"/>
              </a:ext>
            </a:extLst>
          </p:cNvPr>
          <p:cNvSpPr txBox="1"/>
          <p:nvPr/>
        </p:nvSpPr>
        <p:spPr>
          <a:xfrm>
            <a:off x="3838575" y="-38100"/>
            <a:ext cx="4514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Produsaun</a:t>
            </a:r>
            <a:r>
              <a:rPr lang="en-US" sz="2000" b="1" dirty="0"/>
              <a:t> </a:t>
            </a:r>
            <a:r>
              <a:rPr lang="en-US" sz="2000" b="1" dirty="0" err="1"/>
              <a:t>Batar</a:t>
            </a:r>
            <a:r>
              <a:rPr lang="en-US" sz="2000" b="1" dirty="0"/>
              <a:t> no hare </a:t>
            </a:r>
            <a:r>
              <a:rPr lang="en-US" sz="2000" b="1" dirty="0" err="1"/>
              <a:t>Munisipiu</a:t>
            </a:r>
            <a:r>
              <a:rPr lang="en-US" sz="2000" b="1" dirty="0"/>
              <a:t> Baucau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84277D-277E-F84F-ACE3-69B940656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065675"/>
              </p:ext>
            </p:extLst>
          </p:nvPr>
        </p:nvGraphicFramePr>
        <p:xfrm>
          <a:off x="2114550" y="319616"/>
          <a:ext cx="804545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2725">
                  <a:extLst>
                    <a:ext uri="{9D8B030D-6E8A-4147-A177-3AD203B41FA5}">
                      <a16:colId xmlns:a16="http://schemas.microsoft.com/office/drawing/2014/main" val="3754880540"/>
                    </a:ext>
                  </a:extLst>
                </a:gridCol>
                <a:gridCol w="4022725">
                  <a:extLst>
                    <a:ext uri="{9D8B030D-6E8A-4147-A177-3AD203B41FA5}">
                      <a16:colId xmlns:a16="http://schemas.microsoft.com/office/drawing/2014/main" val="984468217"/>
                    </a:ext>
                  </a:extLst>
                </a:gridCol>
              </a:tblGrid>
              <a:tr h="220306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Kualidade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Tonelada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505187"/>
                  </a:ext>
                </a:extLst>
              </a:tr>
              <a:tr h="2203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Batar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10,734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408751"/>
                  </a:ext>
                </a:extLst>
              </a:tr>
              <a:tr h="2203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24,405.84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68486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9978F6-24C0-F366-99EB-346360CCD6B4}"/>
              </a:ext>
            </a:extLst>
          </p:cNvPr>
          <p:cNvSpPr txBox="1"/>
          <p:nvPr/>
        </p:nvSpPr>
        <p:spPr>
          <a:xfrm>
            <a:off x="3838575" y="1523576"/>
            <a:ext cx="4514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Fila Rai </a:t>
            </a:r>
            <a:r>
              <a:rPr lang="en-US" sz="2000" b="1" dirty="0" err="1"/>
              <a:t>Gratuita</a:t>
            </a:r>
            <a:r>
              <a:rPr lang="en-US" sz="2000" b="1" dirty="0"/>
              <a:t> </a:t>
            </a:r>
            <a:r>
              <a:rPr lang="en-US" sz="2000" b="1" dirty="0" err="1"/>
              <a:t>iha</a:t>
            </a:r>
            <a:r>
              <a:rPr lang="en-US" sz="2000" b="1" dirty="0"/>
              <a:t> </a:t>
            </a:r>
            <a:r>
              <a:rPr lang="en-US" sz="2000" b="1" dirty="0" err="1"/>
              <a:t>Munisipiu</a:t>
            </a:r>
            <a:r>
              <a:rPr lang="en-US" sz="2000" b="1" dirty="0"/>
              <a:t> Baucau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D61198A-8702-A65F-77A0-C346B876FA92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867838"/>
          <a:ext cx="812799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707069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8392856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99887103"/>
                    </a:ext>
                  </a:extLst>
                </a:gridCol>
              </a:tblGrid>
              <a:tr h="348414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Familia ka Uma </a:t>
                      </a:r>
                      <a:r>
                        <a:rPr lang="en-US" b="1" dirty="0" err="1"/>
                        <a:t>kain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Hectare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180321"/>
                  </a:ext>
                </a:extLst>
              </a:tr>
              <a:tr h="53744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06171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CC2585B-A42A-4E78-25FB-C1FA26471188}"/>
              </a:ext>
            </a:extLst>
          </p:cNvPr>
          <p:cNvSpPr txBox="1"/>
          <p:nvPr/>
        </p:nvSpPr>
        <p:spPr>
          <a:xfrm>
            <a:off x="3252787" y="2961621"/>
            <a:ext cx="5768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Fila Rai </a:t>
            </a:r>
            <a:r>
              <a:rPr lang="en-US" sz="2000" b="1" dirty="0" err="1"/>
              <a:t>Bokon</a:t>
            </a:r>
            <a:r>
              <a:rPr lang="en-US" sz="2000" b="1" dirty="0"/>
              <a:t>/Natar </a:t>
            </a:r>
            <a:r>
              <a:rPr lang="en-US" sz="2000" b="1" dirty="0" err="1"/>
              <a:t>iha</a:t>
            </a:r>
            <a:r>
              <a:rPr lang="en-US" sz="2000" b="1" dirty="0"/>
              <a:t> </a:t>
            </a:r>
            <a:r>
              <a:rPr lang="en-US" sz="2000" b="1" dirty="0" err="1"/>
              <a:t>Munisipiu</a:t>
            </a:r>
            <a:r>
              <a:rPr lang="en-US" sz="2000" b="1" dirty="0"/>
              <a:t> Baucau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DCB3202-E2E0-E742-5743-5AEB83E09CB9}"/>
              </a:ext>
            </a:extLst>
          </p:cNvPr>
          <p:cNvGraphicFramePr>
            <a:graphicFrameLocks noGrp="1"/>
          </p:cNvGraphicFramePr>
          <p:nvPr/>
        </p:nvGraphicFramePr>
        <p:xfrm>
          <a:off x="2073274" y="3296488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26341376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445296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577280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Familia Uma </a:t>
                      </a:r>
                      <a:r>
                        <a:rPr lang="en-US" b="1" dirty="0" err="1"/>
                        <a:t>kain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Hectare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39559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02824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32E3148-0E96-B80E-3C37-229C556FD49A}"/>
              </a:ext>
            </a:extLst>
          </p:cNvPr>
          <p:cNvGraphicFramePr>
            <a:graphicFrameLocks noGrp="1"/>
          </p:cNvGraphicFramePr>
          <p:nvPr/>
        </p:nvGraphicFramePr>
        <p:xfrm>
          <a:off x="2073273" y="4831818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4811641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435780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Kualidade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Kuantidade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6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Kareta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21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Trator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Bo’ot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1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/>
                        <a:t>Fasilidade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Pekuaria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5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Floresta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Plantas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Industriais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 Kafe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98641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2E1D586-C0CD-B117-D7DC-2E8295A5AEBA}"/>
              </a:ext>
            </a:extLst>
          </p:cNvPr>
          <p:cNvSpPr txBox="1"/>
          <p:nvPr/>
        </p:nvSpPr>
        <p:spPr>
          <a:xfrm>
            <a:off x="3252787" y="4462486"/>
            <a:ext cx="541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Ekipmentu</a:t>
            </a:r>
            <a:r>
              <a:rPr lang="en-US" sz="2000" b="1" dirty="0"/>
              <a:t> no </a:t>
            </a:r>
            <a:r>
              <a:rPr lang="en-US" sz="2000" b="1" dirty="0" err="1"/>
              <a:t>Fasilidade</a:t>
            </a:r>
            <a:r>
              <a:rPr lang="en-US" sz="2000" b="1" dirty="0"/>
              <a:t> </a:t>
            </a:r>
            <a:r>
              <a:rPr lang="en-US" sz="2000" b="1" dirty="0" err="1"/>
              <a:t>Operasional</a:t>
            </a:r>
            <a:r>
              <a:rPr lang="en-US" sz="2000" b="1" dirty="0"/>
              <a:t> </a:t>
            </a:r>
            <a:r>
              <a:rPr lang="en-US" sz="2000" b="1" dirty="0" err="1"/>
              <a:t>iha</a:t>
            </a:r>
            <a:r>
              <a:rPr lang="en-US" sz="2000" b="1" dirty="0"/>
              <a:t> Baucau</a:t>
            </a:r>
          </a:p>
        </p:txBody>
      </p:sp>
    </p:spTree>
    <p:extLst>
      <p:ext uri="{BB962C8B-B14F-4D97-AF65-F5344CB8AC3E}">
        <p14:creationId xmlns:p14="http://schemas.microsoft.com/office/powerpoint/2010/main" val="577136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F50E3C-E9F4-74C2-36B1-B70AEED4AB20}"/>
              </a:ext>
            </a:extLst>
          </p:cNvPr>
          <p:cNvSpPr txBox="1"/>
          <p:nvPr/>
        </p:nvSpPr>
        <p:spPr>
          <a:xfrm>
            <a:off x="3431462" y="0"/>
            <a:ext cx="5329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Distribuisaun</a:t>
            </a:r>
            <a:r>
              <a:rPr lang="en-US" b="1" dirty="0"/>
              <a:t> Fini </a:t>
            </a:r>
            <a:r>
              <a:rPr lang="en-US" b="1" dirty="0" err="1"/>
              <a:t>Batar</a:t>
            </a:r>
            <a:r>
              <a:rPr lang="en-US" b="1" dirty="0"/>
              <a:t> no Hare Iha </a:t>
            </a:r>
            <a:r>
              <a:rPr lang="en-US" b="1" dirty="0" err="1"/>
              <a:t>Munisipiu</a:t>
            </a:r>
            <a:r>
              <a:rPr lang="en-US" b="1" dirty="0"/>
              <a:t> Baucau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14EBDC-5365-4791-8A89-5E5463DAD883}"/>
              </a:ext>
            </a:extLst>
          </p:cNvPr>
          <p:cNvGraphicFramePr>
            <a:graphicFrameLocks noGrp="1"/>
          </p:cNvGraphicFramePr>
          <p:nvPr/>
        </p:nvGraphicFramePr>
        <p:xfrm>
          <a:off x="171450" y="369332"/>
          <a:ext cx="118491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5425">
                  <a:extLst>
                    <a:ext uri="{9D8B030D-6E8A-4147-A177-3AD203B41FA5}">
                      <a16:colId xmlns:a16="http://schemas.microsoft.com/office/drawing/2014/main" val="3043914533"/>
                    </a:ext>
                  </a:extLst>
                </a:gridCol>
                <a:gridCol w="2454275">
                  <a:extLst>
                    <a:ext uri="{9D8B030D-6E8A-4147-A177-3AD203B41FA5}">
                      <a16:colId xmlns:a16="http://schemas.microsoft.com/office/drawing/2014/main" val="1677432073"/>
                    </a:ext>
                  </a:extLst>
                </a:gridCol>
                <a:gridCol w="1974850">
                  <a:extLst>
                    <a:ext uri="{9D8B030D-6E8A-4147-A177-3AD203B41FA5}">
                      <a16:colId xmlns:a16="http://schemas.microsoft.com/office/drawing/2014/main" val="3272842383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778634050"/>
                    </a:ext>
                  </a:extLst>
                </a:gridCol>
                <a:gridCol w="2682875">
                  <a:extLst>
                    <a:ext uri="{9D8B030D-6E8A-4147-A177-3AD203B41FA5}">
                      <a16:colId xmlns:a16="http://schemas.microsoft.com/office/drawing/2014/main" val="1263084453"/>
                    </a:ext>
                  </a:extLst>
                </a:gridCol>
                <a:gridCol w="1974850">
                  <a:extLst>
                    <a:ext uri="{9D8B030D-6E8A-4147-A177-3AD203B41FA5}">
                      <a16:colId xmlns:a16="http://schemas.microsoft.com/office/drawing/2014/main" val="224009058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Batar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Kilograma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Kilograma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8759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8000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151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5261050-E25B-E985-F45E-8244C9E92188}"/>
              </a:ext>
            </a:extLst>
          </p:cNvPr>
          <p:cNvSpPr txBox="1"/>
          <p:nvPr/>
        </p:nvSpPr>
        <p:spPr>
          <a:xfrm>
            <a:off x="2728864" y="1371601"/>
            <a:ext cx="6734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DADUS POPULASAUN ANIMAL MUNICIPIO BAUCAU TINAN 2025</a:t>
            </a:r>
            <a:endParaRPr lang="pt-PT" sz="1100" b="1" dirty="0">
              <a:ea typeface="Calibri"/>
              <a:cs typeface="Times New Roman"/>
            </a:endParaRPr>
          </a:p>
          <a:p>
            <a:pPr algn="ctr"/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44E9AA2-7B54-6734-0FDB-58E177B7E689}"/>
              </a:ext>
            </a:extLst>
          </p:cNvPr>
          <p:cNvGraphicFramePr>
            <a:graphicFrameLocks noGrp="1"/>
          </p:cNvGraphicFramePr>
          <p:nvPr/>
        </p:nvGraphicFramePr>
        <p:xfrm>
          <a:off x="171449" y="1694766"/>
          <a:ext cx="11849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1">
                  <a:extLst>
                    <a:ext uri="{9D8B030D-6E8A-4147-A177-3AD203B41FA5}">
                      <a16:colId xmlns:a16="http://schemas.microsoft.com/office/drawing/2014/main" val="306579135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455286898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166022814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4148324981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2492009338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9949413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924087879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842342883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260480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Fahi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Malae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Manu Lokal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Manu 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22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11432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2524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3842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effectLst/>
                        </a:rPr>
                        <a:t>10780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6668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1782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16032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kern="1200" dirty="0">
                          <a:effectLst/>
                        </a:rPr>
                        <a:t>74</a:t>
                      </a:r>
                      <a:endParaRPr lang="pt-PT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4014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A497A39-1D79-88AA-7A0A-80C52CF34459}"/>
              </a:ext>
            </a:extLst>
          </p:cNvPr>
          <p:cNvSpPr txBox="1"/>
          <p:nvPr/>
        </p:nvSpPr>
        <p:spPr>
          <a:xfrm>
            <a:off x="1656899" y="2574945"/>
            <a:ext cx="8878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Dadus</a:t>
            </a:r>
            <a:r>
              <a:rPr lang="en-US" b="1" dirty="0"/>
              <a:t> </a:t>
            </a:r>
            <a:r>
              <a:rPr lang="en-US" b="1" dirty="0" err="1"/>
              <a:t>Matadouru</a:t>
            </a:r>
            <a:r>
              <a:rPr lang="en-US" b="1" dirty="0"/>
              <a:t> </a:t>
            </a:r>
            <a:r>
              <a:rPr lang="en-US" b="1" dirty="0" err="1"/>
              <a:t>Munisipiu</a:t>
            </a:r>
            <a:r>
              <a:rPr lang="en-US" b="1" dirty="0"/>
              <a:t> Baucau </a:t>
            </a:r>
            <a:r>
              <a:rPr lang="en-US" b="1" dirty="0" err="1"/>
              <a:t>tinan</a:t>
            </a:r>
            <a:r>
              <a:rPr lang="en-US" b="1" dirty="0"/>
              <a:t> 2025 </a:t>
            </a:r>
            <a:r>
              <a:rPr lang="en-US" b="1" dirty="0" err="1"/>
              <a:t>ne’ebe</a:t>
            </a:r>
            <a:r>
              <a:rPr lang="en-US" b="1" dirty="0"/>
              <a:t> oho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Merkadu</a:t>
            </a:r>
            <a:r>
              <a:rPr lang="en-US" b="1" dirty="0"/>
              <a:t> </a:t>
            </a:r>
            <a:r>
              <a:rPr lang="en-US" b="1" dirty="0" err="1"/>
              <a:t>Munisipal</a:t>
            </a:r>
            <a:r>
              <a:rPr lang="en-US" b="1" dirty="0"/>
              <a:t> Baucau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AB4C814-847C-B70F-2C85-E94774B3947E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2941499"/>
          <a:ext cx="81279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17328250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98947950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82844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Fahi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62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58283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8E2A284-E7B2-0AF5-7620-A40EA846319C}"/>
              </a:ext>
            </a:extLst>
          </p:cNvPr>
          <p:cNvSpPr txBox="1"/>
          <p:nvPr/>
        </p:nvSpPr>
        <p:spPr>
          <a:xfrm>
            <a:off x="2728864" y="3865067"/>
            <a:ext cx="723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Dadus</a:t>
            </a:r>
            <a:r>
              <a:rPr lang="en-US" b="1" dirty="0"/>
              <a:t> </a:t>
            </a:r>
            <a:r>
              <a:rPr lang="en-US" b="1" dirty="0" err="1"/>
              <a:t>Tranzitu</a:t>
            </a:r>
            <a:r>
              <a:rPr lang="en-US" b="1" dirty="0"/>
              <a:t> Animal </a:t>
            </a:r>
            <a:r>
              <a:rPr lang="en-US" b="1" dirty="0" err="1"/>
              <a:t>ne’ebe</a:t>
            </a:r>
            <a:r>
              <a:rPr lang="en-US" b="1" dirty="0"/>
              <a:t> Husi Baucau </a:t>
            </a:r>
            <a:r>
              <a:rPr lang="en-US" b="1" dirty="0" err="1"/>
              <a:t>ba</a:t>
            </a:r>
            <a:r>
              <a:rPr lang="en-US" b="1" dirty="0"/>
              <a:t> Municipio Seluk </a:t>
            </a:r>
            <a:r>
              <a:rPr lang="en-US" b="1" dirty="0" err="1"/>
              <a:t>tinan</a:t>
            </a:r>
            <a:r>
              <a:rPr lang="en-US" b="1" dirty="0"/>
              <a:t> 2025 </a:t>
            </a:r>
            <a:endParaRPr lang="en-ID" b="1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305111-359D-DF9B-9434-290F05870AA3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4403984"/>
          <a:ext cx="81280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68168581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1661582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3653209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58964032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30552658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593675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Fahi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Malae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Bibi Timor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63431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10554BC-7CB3-BF24-83DF-BF3085B79416}"/>
              </a:ext>
            </a:extLst>
          </p:cNvPr>
          <p:cNvSpPr txBox="1"/>
          <p:nvPr/>
        </p:nvSpPr>
        <p:spPr>
          <a:xfrm>
            <a:off x="3557587" y="5324774"/>
            <a:ext cx="572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Total Animal </a:t>
            </a:r>
            <a:r>
              <a:rPr lang="en-US" b="1" dirty="0" err="1"/>
              <a:t>ne’ebe</a:t>
            </a:r>
            <a:r>
              <a:rPr lang="en-US" b="1" dirty="0"/>
              <a:t> </a:t>
            </a:r>
            <a:r>
              <a:rPr lang="en-US" b="1" dirty="0" err="1"/>
              <a:t>hetan</a:t>
            </a:r>
            <a:r>
              <a:rPr lang="en-US" b="1" dirty="0"/>
              <a:t> </a:t>
            </a:r>
            <a:r>
              <a:rPr lang="en-US" b="1" dirty="0" err="1"/>
              <a:t>Vasinasaun</a:t>
            </a:r>
            <a:r>
              <a:rPr lang="en-US" b="1" dirty="0"/>
              <a:t> </a:t>
            </a:r>
            <a:r>
              <a:rPr lang="en-US" b="1" dirty="0" err="1"/>
              <a:t>iha</a:t>
            </a:r>
            <a:r>
              <a:rPr lang="en-US" b="1" dirty="0"/>
              <a:t> </a:t>
            </a:r>
            <a:r>
              <a:rPr lang="en-US" b="1" dirty="0" err="1"/>
              <a:t>tinan</a:t>
            </a:r>
            <a:r>
              <a:rPr lang="en-US" b="1" dirty="0"/>
              <a:t> 2025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2A695A8-C6CA-4E40-6045-5DD5FABB67CC}"/>
              </a:ext>
            </a:extLst>
          </p:cNvPr>
          <p:cNvGraphicFramePr>
            <a:graphicFrameLocks noGrp="1"/>
          </p:cNvGraphicFramePr>
          <p:nvPr/>
        </p:nvGraphicFramePr>
        <p:xfrm>
          <a:off x="790574" y="5694106"/>
          <a:ext cx="1111567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8919">
                  <a:extLst>
                    <a:ext uri="{9D8B030D-6E8A-4147-A177-3AD203B41FA5}">
                      <a16:colId xmlns:a16="http://schemas.microsoft.com/office/drawing/2014/main" val="3293434546"/>
                    </a:ext>
                  </a:extLst>
                </a:gridCol>
                <a:gridCol w="2778919">
                  <a:extLst>
                    <a:ext uri="{9D8B030D-6E8A-4147-A177-3AD203B41FA5}">
                      <a16:colId xmlns:a16="http://schemas.microsoft.com/office/drawing/2014/main" val="795692351"/>
                    </a:ext>
                  </a:extLst>
                </a:gridCol>
                <a:gridCol w="2778919">
                  <a:extLst>
                    <a:ext uri="{9D8B030D-6E8A-4147-A177-3AD203B41FA5}">
                      <a16:colId xmlns:a16="http://schemas.microsoft.com/office/drawing/2014/main" val="1923817979"/>
                    </a:ext>
                  </a:extLst>
                </a:gridCol>
                <a:gridCol w="2778919">
                  <a:extLst>
                    <a:ext uri="{9D8B030D-6E8A-4147-A177-3AD203B41FA5}">
                      <a16:colId xmlns:a16="http://schemas.microsoft.com/office/drawing/2014/main" val="2829004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Postu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Administrativu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Timor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Karau Vaka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86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29346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913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067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516C1-EA53-6D02-35C1-F3C5E540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32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SM-PDIM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406A0B-0BFF-97FD-B1E6-35A1C7AAE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83" y="683289"/>
            <a:ext cx="11786717" cy="583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12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E0FA6-66D3-A90D-5D8D-12E5C3930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0672"/>
            <a:ext cx="10515600" cy="886820"/>
          </a:xfrm>
        </p:spPr>
        <p:txBody>
          <a:bodyPr/>
          <a:lstStyle/>
          <a:p>
            <a:pPr algn="ctr"/>
            <a:r>
              <a:rPr lang="en-US" b="1" dirty="0"/>
              <a:t>BTL, EP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A405A9-062F-EB66-F3F1-115F9D72DE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218541"/>
              </p:ext>
            </p:extLst>
          </p:nvPr>
        </p:nvGraphicFramePr>
        <p:xfrm>
          <a:off x="0" y="518959"/>
          <a:ext cx="12191998" cy="6133051"/>
        </p:xfrm>
        <a:graphic>
          <a:graphicData uri="http://schemas.openxmlformats.org/drawingml/2006/table">
            <a:tbl>
              <a:tblPr/>
              <a:tblGrid>
                <a:gridCol w="592853">
                  <a:extLst>
                    <a:ext uri="{9D8B030D-6E8A-4147-A177-3AD203B41FA5}">
                      <a16:colId xmlns:a16="http://schemas.microsoft.com/office/drawing/2014/main" val="4066593228"/>
                    </a:ext>
                  </a:extLst>
                </a:gridCol>
                <a:gridCol w="1122604">
                  <a:extLst>
                    <a:ext uri="{9D8B030D-6E8A-4147-A177-3AD203B41FA5}">
                      <a16:colId xmlns:a16="http://schemas.microsoft.com/office/drawing/2014/main" val="2200061023"/>
                    </a:ext>
                  </a:extLst>
                </a:gridCol>
                <a:gridCol w="806674">
                  <a:extLst>
                    <a:ext uri="{9D8B030D-6E8A-4147-A177-3AD203B41FA5}">
                      <a16:colId xmlns:a16="http://schemas.microsoft.com/office/drawing/2014/main" val="4217526679"/>
                    </a:ext>
                  </a:extLst>
                </a:gridCol>
                <a:gridCol w="748811">
                  <a:extLst>
                    <a:ext uri="{9D8B030D-6E8A-4147-A177-3AD203B41FA5}">
                      <a16:colId xmlns:a16="http://schemas.microsoft.com/office/drawing/2014/main" val="596866267"/>
                    </a:ext>
                  </a:extLst>
                </a:gridCol>
                <a:gridCol w="745406">
                  <a:extLst>
                    <a:ext uri="{9D8B030D-6E8A-4147-A177-3AD203B41FA5}">
                      <a16:colId xmlns:a16="http://schemas.microsoft.com/office/drawing/2014/main" val="4159766675"/>
                    </a:ext>
                  </a:extLst>
                </a:gridCol>
                <a:gridCol w="707967">
                  <a:extLst>
                    <a:ext uri="{9D8B030D-6E8A-4147-A177-3AD203B41FA5}">
                      <a16:colId xmlns:a16="http://schemas.microsoft.com/office/drawing/2014/main" val="2711768393"/>
                    </a:ext>
                  </a:extLst>
                </a:gridCol>
                <a:gridCol w="704562">
                  <a:extLst>
                    <a:ext uri="{9D8B030D-6E8A-4147-A177-3AD203B41FA5}">
                      <a16:colId xmlns:a16="http://schemas.microsoft.com/office/drawing/2014/main" val="989856331"/>
                    </a:ext>
                  </a:extLst>
                </a:gridCol>
                <a:gridCol w="803270">
                  <a:extLst>
                    <a:ext uri="{9D8B030D-6E8A-4147-A177-3AD203B41FA5}">
                      <a16:colId xmlns:a16="http://schemas.microsoft.com/office/drawing/2014/main" val="3603737243"/>
                    </a:ext>
                  </a:extLst>
                </a:gridCol>
                <a:gridCol w="540442">
                  <a:extLst>
                    <a:ext uri="{9D8B030D-6E8A-4147-A177-3AD203B41FA5}">
                      <a16:colId xmlns:a16="http://schemas.microsoft.com/office/drawing/2014/main" val="274699352"/>
                    </a:ext>
                  </a:extLst>
                </a:gridCol>
                <a:gridCol w="266232">
                  <a:extLst>
                    <a:ext uri="{9D8B030D-6E8A-4147-A177-3AD203B41FA5}">
                      <a16:colId xmlns:a16="http://schemas.microsoft.com/office/drawing/2014/main" val="3662197995"/>
                    </a:ext>
                  </a:extLst>
                </a:gridCol>
                <a:gridCol w="929206">
                  <a:extLst>
                    <a:ext uri="{9D8B030D-6E8A-4147-A177-3AD203B41FA5}">
                      <a16:colId xmlns:a16="http://schemas.microsoft.com/office/drawing/2014/main" val="3392129003"/>
                    </a:ext>
                  </a:extLst>
                </a:gridCol>
                <a:gridCol w="1668342">
                  <a:extLst>
                    <a:ext uri="{9D8B030D-6E8A-4147-A177-3AD203B41FA5}">
                      <a16:colId xmlns:a16="http://schemas.microsoft.com/office/drawing/2014/main" val="2895281900"/>
                    </a:ext>
                  </a:extLst>
                </a:gridCol>
                <a:gridCol w="2555629">
                  <a:extLst>
                    <a:ext uri="{9D8B030D-6E8A-4147-A177-3AD203B41FA5}">
                      <a16:colId xmlns:a16="http://schemas.microsoft.com/office/drawing/2014/main" val="1928683196"/>
                    </a:ext>
                  </a:extLst>
                </a:gridCol>
              </a:tblGrid>
              <a:tr h="403469">
                <a:tc gridSpan="1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LISTA POPULASAUN NE'EBE ASESU BEE MOS  MUNISIPIU BAUCAU 2025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28736"/>
                  </a:ext>
                </a:extLst>
              </a:tr>
              <a:tr h="39362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uma kain bazea ba dadus sensus 2022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populasaun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populasaun bazeia ba dadus sensus 2022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Observasaun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5817774"/>
                  </a:ext>
                </a:extLst>
              </a:tr>
              <a:tr h="11092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bee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Sidauk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bee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bee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Sidauk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asesu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bee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96424"/>
                  </a:ext>
                </a:extLst>
              </a:tr>
              <a:tr h="16591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24,852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2,427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9.77%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22,425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90.23%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12,135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9.00%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122,743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91.00%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134,878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Dadus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husi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area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Munisipiu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Baucau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Baucau Vila 2.013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414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201531"/>
                  </a:ext>
                </a:extLst>
              </a:tr>
              <a:tr h="413309">
                <a:tc gridSpan="1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SUMARIU RELATORIU BTL,EP MUNISIPIU BAUCAU 2025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355369"/>
                  </a:ext>
                </a:extLst>
              </a:tr>
              <a:tr h="2952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Deskrisaun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Fatin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Resultadu servicu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Observasaun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355034"/>
                  </a:ext>
                </a:extLst>
              </a:tr>
              <a:tr h="3739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Reseitas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Baucau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$ 78.126,60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$ 90.357,70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$ 90.357,70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002598"/>
                  </a:ext>
                </a:extLst>
              </a:tr>
              <a:tr h="3050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$ 12.231,10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534040"/>
                  </a:ext>
                </a:extLst>
              </a:tr>
              <a:tr h="2952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Projeitu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Laga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GOING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098102"/>
                  </a:ext>
                </a:extLst>
              </a:tr>
              <a:tr h="2853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Baguia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GOING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6729598"/>
                  </a:ext>
                </a:extLst>
              </a:tr>
              <a:tr h="3149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Quelicai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GOING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482618"/>
                  </a:ext>
                </a:extLst>
              </a:tr>
              <a:tr h="2845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Venilale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15" marR="8515" marT="85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Prosesu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Aprozionamentu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15" marR="8515" marT="85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046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676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E661D-EE9E-C470-656B-F2F22849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344"/>
            <a:ext cx="10515600" cy="955675"/>
          </a:xfrm>
        </p:spPr>
        <p:txBody>
          <a:bodyPr/>
          <a:lstStyle/>
          <a:p>
            <a:pPr algn="ctr"/>
            <a:r>
              <a:rPr lang="en-US" b="1" dirty="0"/>
              <a:t>SM-</a:t>
            </a:r>
            <a:r>
              <a:rPr lang="en-US" b="1" dirty="0" err="1"/>
              <a:t>Edukasaun</a:t>
            </a:r>
            <a:endParaRPr lang="en-US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CF1C8F1-6D09-F32E-59BF-90DB264646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5680822"/>
              </p:ext>
            </p:extLst>
          </p:nvPr>
        </p:nvGraphicFramePr>
        <p:xfrm>
          <a:off x="0" y="1277257"/>
          <a:ext cx="9968141" cy="541918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358119651"/>
                    </a:ext>
                  </a:extLst>
                </a:gridCol>
                <a:gridCol w="2075543">
                  <a:extLst>
                    <a:ext uri="{9D8B030D-6E8A-4147-A177-3AD203B41FA5}">
                      <a16:colId xmlns:a16="http://schemas.microsoft.com/office/drawing/2014/main" val="2503733928"/>
                    </a:ext>
                  </a:extLst>
                </a:gridCol>
                <a:gridCol w="2591455">
                  <a:extLst>
                    <a:ext uri="{9D8B030D-6E8A-4147-A177-3AD203B41FA5}">
                      <a16:colId xmlns:a16="http://schemas.microsoft.com/office/drawing/2014/main" val="1202910542"/>
                    </a:ext>
                  </a:extLst>
                </a:gridCol>
                <a:gridCol w="2470736">
                  <a:extLst>
                    <a:ext uri="{9D8B030D-6E8A-4147-A177-3AD203B41FA5}">
                      <a16:colId xmlns:a16="http://schemas.microsoft.com/office/drawing/2014/main" val="1370802446"/>
                    </a:ext>
                  </a:extLst>
                </a:gridCol>
                <a:gridCol w="1959550">
                  <a:extLst>
                    <a:ext uri="{9D8B030D-6E8A-4147-A177-3AD203B41FA5}">
                      <a16:colId xmlns:a16="http://schemas.microsoft.com/office/drawing/2014/main" val="3436147035"/>
                    </a:ext>
                  </a:extLst>
                </a:gridCol>
              </a:tblGrid>
              <a:tr h="368403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DADUS ESTABELESIMENTU ESKOLA IHA SUCO NE’EBE ASESU NO SEIDAUK ASESU BA EKOLA ENSINO PRE-ESKOLAR, ENSINO BAZIKU NO ENSINO REKORENTE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37531"/>
                  </a:ext>
                </a:extLst>
              </a:tr>
              <a:tr h="7325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Adm.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Estabilesimentu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Eskola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Suku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Aldeia Seidauk Asesu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941316"/>
                  </a:ext>
                </a:extLst>
              </a:tr>
              <a:tr h="3684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laiha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9306420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21932662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Baucau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6969818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Baguia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9639396"/>
                  </a:ext>
                </a:extLst>
              </a:tr>
              <a:tr h="32498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86598909"/>
                  </a:ext>
                </a:extLst>
              </a:tr>
              <a:tr h="3684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7596358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Quelicai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83932479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Matebian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0881538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Vemasse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61939989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Venilale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75318535"/>
                  </a:ext>
                </a:extLst>
              </a:tr>
              <a:tr h="36840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6714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9723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7E4DC-C2B8-A9A6-7CF6-CDDD2B7D1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1403"/>
            <a:ext cx="10515600" cy="1325563"/>
          </a:xfrm>
        </p:spPr>
        <p:txBody>
          <a:bodyPr/>
          <a:lstStyle/>
          <a:p>
            <a:r>
              <a:rPr lang="en-US" b="1" dirty="0" err="1"/>
              <a:t>Programa</a:t>
            </a:r>
            <a:r>
              <a:rPr lang="en-US" b="1" dirty="0"/>
              <a:t> Nasional </a:t>
            </a:r>
            <a:r>
              <a:rPr lang="en-US" b="1" dirty="0" err="1"/>
              <a:t>Dezenvolvimentu</a:t>
            </a:r>
            <a:r>
              <a:rPr lang="en-US" b="1" dirty="0"/>
              <a:t> Suku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05999C8-048D-084D-466E-DE7C5AAE3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508579"/>
              </p:ext>
            </p:extLst>
          </p:nvPr>
        </p:nvGraphicFramePr>
        <p:xfrm>
          <a:off x="100484" y="1203959"/>
          <a:ext cx="11967590" cy="1704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125">
                  <a:extLst>
                    <a:ext uri="{9D8B030D-6E8A-4147-A177-3AD203B41FA5}">
                      <a16:colId xmlns:a16="http://schemas.microsoft.com/office/drawing/2014/main" val="3491692815"/>
                    </a:ext>
                  </a:extLst>
                </a:gridCol>
                <a:gridCol w="1788606">
                  <a:extLst>
                    <a:ext uri="{9D8B030D-6E8A-4147-A177-3AD203B41FA5}">
                      <a16:colId xmlns:a16="http://schemas.microsoft.com/office/drawing/2014/main" val="742011741"/>
                    </a:ext>
                  </a:extLst>
                </a:gridCol>
                <a:gridCol w="753627">
                  <a:extLst>
                    <a:ext uri="{9D8B030D-6E8A-4147-A177-3AD203B41FA5}">
                      <a16:colId xmlns:a16="http://schemas.microsoft.com/office/drawing/2014/main" val="3301902331"/>
                    </a:ext>
                  </a:extLst>
                </a:gridCol>
                <a:gridCol w="793820">
                  <a:extLst>
                    <a:ext uri="{9D8B030D-6E8A-4147-A177-3AD203B41FA5}">
                      <a16:colId xmlns:a16="http://schemas.microsoft.com/office/drawing/2014/main" val="1636602952"/>
                    </a:ext>
                  </a:extLst>
                </a:gridCol>
                <a:gridCol w="1055076">
                  <a:extLst>
                    <a:ext uri="{9D8B030D-6E8A-4147-A177-3AD203B41FA5}">
                      <a16:colId xmlns:a16="http://schemas.microsoft.com/office/drawing/2014/main" val="1076263570"/>
                    </a:ext>
                  </a:extLst>
                </a:gridCol>
                <a:gridCol w="1517302">
                  <a:extLst>
                    <a:ext uri="{9D8B030D-6E8A-4147-A177-3AD203B41FA5}">
                      <a16:colId xmlns:a16="http://schemas.microsoft.com/office/drawing/2014/main" val="2506042549"/>
                    </a:ext>
                  </a:extLst>
                </a:gridCol>
                <a:gridCol w="994786">
                  <a:extLst>
                    <a:ext uri="{9D8B030D-6E8A-4147-A177-3AD203B41FA5}">
                      <a16:colId xmlns:a16="http://schemas.microsoft.com/office/drawing/2014/main" val="649077868"/>
                    </a:ext>
                  </a:extLst>
                </a:gridCol>
                <a:gridCol w="1467060">
                  <a:extLst>
                    <a:ext uri="{9D8B030D-6E8A-4147-A177-3AD203B41FA5}">
                      <a16:colId xmlns:a16="http://schemas.microsoft.com/office/drawing/2014/main" val="784582075"/>
                    </a:ext>
                  </a:extLst>
                </a:gridCol>
                <a:gridCol w="1165609">
                  <a:extLst>
                    <a:ext uri="{9D8B030D-6E8A-4147-A177-3AD203B41FA5}">
                      <a16:colId xmlns:a16="http://schemas.microsoft.com/office/drawing/2014/main" val="213365255"/>
                    </a:ext>
                  </a:extLst>
                </a:gridCol>
                <a:gridCol w="1366579">
                  <a:extLst>
                    <a:ext uri="{9D8B030D-6E8A-4147-A177-3AD203B41FA5}">
                      <a16:colId xmlns:a16="http://schemas.microsoft.com/office/drawing/2014/main" val="3462326640"/>
                    </a:ext>
                  </a:extLst>
                </a:gridCol>
              </a:tblGrid>
              <a:tr h="916243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Numeru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Projetu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Administrativu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Edukasaun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Agrikultura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Setor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Seluk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87120"/>
                  </a:ext>
                </a:extLst>
              </a:tr>
              <a:tr h="787991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Finaliza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hotu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33384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5BC37A8-BF30-460B-5853-838069DD7120}"/>
              </a:ext>
            </a:extLst>
          </p:cNvPr>
          <p:cNvSpPr txBox="1"/>
          <p:nvPr/>
        </p:nvSpPr>
        <p:spPr>
          <a:xfrm>
            <a:off x="100484" y="3677331"/>
            <a:ext cx="117766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Observasaun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Husi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62,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Munisipiu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Baucau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hetan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de’it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59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tamba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2024,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59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tamba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seidauk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estabelese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Iha Suku tolu (3)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Hetan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Projetu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hanesan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Loilubo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Triloka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Bahamori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21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800A-54FB-D791-AC77-007A31A3B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29" y="203022"/>
            <a:ext cx="11050069" cy="72189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Sumariu</a:t>
            </a:r>
            <a:r>
              <a:rPr lang="en-US" sz="2800" b="1" dirty="0"/>
              <a:t> </a:t>
            </a:r>
            <a:r>
              <a:rPr lang="en-US" sz="2800" b="1" dirty="0" err="1"/>
              <a:t>Projetu</a:t>
            </a:r>
            <a:r>
              <a:rPr lang="en-US" sz="2800" b="1" dirty="0"/>
              <a:t> </a:t>
            </a:r>
            <a:r>
              <a:rPr lang="en-US" sz="2800" b="1" dirty="0" err="1"/>
              <a:t>Infraestrutura</a:t>
            </a:r>
            <a:r>
              <a:rPr lang="en-US" sz="2800" b="1" dirty="0"/>
              <a:t> </a:t>
            </a:r>
            <a:r>
              <a:rPr lang="en-US" sz="2800" b="1" dirty="0" err="1"/>
              <a:t>Munisipiu</a:t>
            </a:r>
            <a:r>
              <a:rPr lang="en-US" sz="2800" b="1" dirty="0"/>
              <a:t> Baucau</a:t>
            </a:r>
            <a:endParaRPr lang="en-ID" sz="28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C6B18D6-B28B-95ED-427B-B4A62D474E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31522"/>
              </p:ext>
            </p:extLst>
          </p:nvPr>
        </p:nvGraphicFramePr>
        <p:xfrm>
          <a:off x="423513" y="818147"/>
          <a:ext cx="11251932" cy="5271993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556525">
                  <a:extLst>
                    <a:ext uri="{9D8B030D-6E8A-4147-A177-3AD203B41FA5}">
                      <a16:colId xmlns:a16="http://schemas.microsoft.com/office/drawing/2014/main" val="358119651"/>
                    </a:ext>
                  </a:extLst>
                </a:gridCol>
                <a:gridCol w="1743911">
                  <a:extLst>
                    <a:ext uri="{9D8B030D-6E8A-4147-A177-3AD203B41FA5}">
                      <a16:colId xmlns:a16="http://schemas.microsoft.com/office/drawing/2014/main" val="2503733928"/>
                    </a:ext>
                  </a:extLst>
                </a:gridCol>
                <a:gridCol w="3628725">
                  <a:extLst>
                    <a:ext uri="{9D8B030D-6E8A-4147-A177-3AD203B41FA5}">
                      <a16:colId xmlns:a16="http://schemas.microsoft.com/office/drawing/2014/main" val="1202910542"/>
                    </a:ext>
                  </a:extLst>
                </a:gridCol>
                <a:gridCol w="2423745">
                  <a:extLst>
                    <a:ext uri="{9D8B030D-6E8A-4147-A177-3AD203B41FA5}">
                      <a16:colId xmlns:a16="http://schemas.microsoft.com/office/drawing/2014/main" val="766251299"/>
                    </a:ext>
                  </a:extLst>
                </a:gridCol>
                <a:gridCol w="1525701">
                  <a:extLst>
                    <a:ext uri="{9D8B030D-6E8A-4147-A177-3AD203B41FA5}">
                      <a16:colId xmlns:a16="http://schemas.microsoft.com/office/drawing/2014/main" val="1370802446"/>
                    </a:ext>
                  </a:extLst>
                </a:gridCol>
                <a:gridCol w="1373325">
                  <a:extLst>
                    <a:ext uri="{9D8B030D-6E8A-4147-A177-3AD203B41FA5}">
                      <a16:colId xmlns:a16="http://schemas.microsoft.com/office/drawing/2014/main" val="3436147035"/>
                    </a:ext>
                  </a:extLst>
                </a:gridCol>
              </a:tblGrid>
              <a:tr h="231239"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37531"/>
                  </a:ext>
                </a:extLst>
              </a:tr>
              <a:tr h="2793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Estabilese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Estabelese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941316"/>
                  </a:ext>
                </a:extLst>
              </a:tr>
              <a:tr h="2312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Diskrisaun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9306420"/>
                  </a:ext>
                </a:extLst>
              </a:tr>
              <a:tr h="231239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Edukasaun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Ensino Pre-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Eskolar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74364935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Ensino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Baziku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21932662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Ensino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Rekorente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0827934"/>
                  </a:ext>
                </a:extLst>
              </a:tr>
              <a:tr h="231239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Saude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Sentru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Saude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6969818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Saude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62859586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Maternidade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0589165"/>
                  </a:ext>
                </a:extLst>
              </a:tr>
              <a:tr h="231239">
                <a:tc rowSpan="10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 rowSpan="10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Agrikultura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Ekstensionita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08591900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tekniku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Boot 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3347 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16644523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Semi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Tekniku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766 ha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98008521"/>
                  </a:ext>
                </a:extLst>
              </a:tr>
              <a:tr h="239562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Irigasaun kiik 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 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5283348"/>
                  </a:ext>
                </a:extLst>
              </a:tr>
              <a:tr h="288942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Irigasaun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tradisional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3451,8 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9058451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</a:t>
                      </a:r>
                      <a:r>
                        <a:rPr lang="en-US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potensial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14432 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32378879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</a:t>
                      </a:r>
                      <a:r>
                        <a:rPr lang="en-US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kultivu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8264.8 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04348591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</a:t>
                      </a:r>
                      <a:r>
                        <a:rPr lang="en-US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abandona</a:t>
                      </a:r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6207.2ha</a:t>
                      </a:r>
                      <a:endParaRPr lang="en-ID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6207.2 ha</a:t>
                      </a:r>
                      <a:endParaRPr lang="en-ID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62441530"/>
                  </a:ext>
                </a:extLst>
              </a:tr>
              <a:tr h="23123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Asosiasaun Produs Fini Komersial</a:t>
                      </a:r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ID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42711899"/>
                  </a:ext>
                </a:extLst>
              </a:tr>
              <a:tr h="314565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Populasaun Animal</a:t>
                      </a:r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53,134</a:t>
                      </a:r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53,134</a:t>
                      </a:r>
                      <a:endParaRPr lang="en-ID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91044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171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953C8-D419-7AA0-7363-A128DD843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8782"/>
          </a:xfrm>
        </p:spPr>
        <p:txBody>
          <a:bodyPr/>
          <a:lstStyle/>
          <a:p>
            <a:r>
              <a:rPr lang="en-US" dirty="0" err="1"/>
              <a:t>kontinua</a:t>
            </a:r>
            <a:endParaRPr lang="en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5590CE-9550-272B-ABDE-E78BD82199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981977"/>
              </p:ext>
            </p:extLst>
          </p:nvPr>
        </p:nvGraphicFramePr>
        <p:xfrm>
          <a:off x="516556" y="1530788"/>
          <a:ext cx="10837244" cy="4396511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536014">
                  <a:extLst>
                    <a:ext uri="{9D8B030D-6E8A-4147-A177-3AD203B41FA5}">
                      <a16:colId xmlns:a16="http://schemas.microsoft.com/office/drawing/2014/main" val="2932421372"/>
                    </a:ext>
                  </a:extLst>
                </a:gridCol>
                <a:gridCol w="1969763">
                  <a:extLst>
                    <a:ext uri="{9D8B030D-6E8A-4147-A177-3AD203B41FA5}">
                      <a16:colId xmlns:a16="http://schemas.microsoft.com/office/drawing/2014/main" val="3003406097"/>
                    </a:ext>
                  </a:extLst>
                </a:gridCol>
                <a:gridCol w="3939540">
                  <a:extLst>
                    <a:ext uri="{9D8B030D-6E8A-4147-A177-3AD203B41FA5}">
                      <a16:colId xmlns:a16="http://schemas.microsoft.com/office/drawing/2014/main" val="2029935558"/>
                    </a:ext>
                  </a:extLst>
                </a:gridCol>
                <a:gridCol w="1684421">
                  <a:extLst>
                    <a:ext uri="{9D8B030D-6E8A-4147-A177-3AD203B41FA5}">
                      <a16:colId xmlns:a16="http://schemas.microsoft.com/office/drawing/2014/main" val="299015247"/>
                    </a:ext>
                  </a:extLst>
                </a:gridCol>
                <a:gridCol w="1684421">
                  <a:extLst>
                    <a:ext uri="{9D8B030D-6E8A-4147-A177-3AD203B41FA5}">
                      <a16:colId xmlns:a16="http://schemas.microsoft.com/office/drawing/2014/main" val="1351540475"/>
                    </a:ext>
                  </a:extLst>
                </a:gridCol>
                <a:gridCol w="1023085">
                  <a:extLst>
                    <a:ext uri="{9D8B030D-6E8A-4147-A177-3AD203B41FA5}">
                      <a16:colId xmlns:a16="http://schemas.microsoft.com/office/drawing/2014/main" val="3221557719"/>
                    </a:ext>
                  </a:extLst>
                </a:gridCol>
              </a:tblGrid>
              <a:tr h="3794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Diskrisaun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halo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5208793"/>
                  </a:ext>
                </a:extLst>
              </a:tr>
              <a:tr h="41758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Obras </a:t>
                      </a: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Publika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Estrada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ne’ebe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halo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253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469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720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2093271"/>
                  </a:ext>
                </a:extLst>
              </a:tr>
              <a:tr h="417582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Pontes (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metrus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ne’ebe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halo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seidauk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1760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51440452"/>
                  </a:ext>
                </a:extLst>
              </a:tr>
              <a:tr h="307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EDTL, EP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367448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Aldeia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19414465"/>
                  </a:ext>
                </a:extLst>
              </a:tr>
              <a:tr h="5381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Be’e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Rural no </a:t>
                      </a: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Saneamentu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Umakain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sira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Ne’ebe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hetan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Be’e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mos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no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seidauk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hetan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34,540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13,406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47946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32276"/>
                  </a:ext>
                </a:extLst>
              </a:tr>
              <a:tr h="214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BTL.EP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Asesu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ona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Be’e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mos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Urbana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iha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Baucau Vila no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Vemasse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2,427</a:t>
                      </a:r>
                    </a:p>
                    <a:p>
                      <a:pPr algn="r" fontAlgn="b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22,425</a:t>
                      </a:r>
                    </a:p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2593180"/>
                  </a:ext>
                </a:extLst>
              </a:tr>
              <a:tr h="3794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PDIM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Seitor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5 2026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(2026)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29466090"/>
                  </a:ext>
                </a:extLst>
              </a:tr>
              <a:tr h="5381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Infraestrutura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62 Suku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seitor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7498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561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6F769-C4BB-4705-6E2D-F7F0489CE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8F7BB-AF9A-EEC9-0108-2096DBE13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0787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05621-5C1C-4CF1-3F75-CB589735D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F4624-E471-766E-63FB-92FE21035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243"/>
            <a:ext cx="10515600" cy="59740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SMASeA</a:t>
            </a:r>
            <a:endParaRPr lang="en-ID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4B362B5-92E6-DBEA-C0C5-1BA3929B34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039069"/>
              </p:ext>
            </p:extLst>
          </p:nvPr>
        </p:nvGraphicFramePr>
        <p:xfrm>
          <a:off x="1530417" y="702644"/>
          <a:ext cx="9490509" cy="5654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5053">
                  <a:extLst>
                    <a:ext uri="{9D8B030D-6E8A-4147-A177-3AD203B41FA5}">
                      <a16:colId xmlns:a16="http://schemas.microsoft.com/office/drawing/2014/main" val="1360259614"/>
                    </a:ext>
                  </a:extLst>
                </a:gridCol>
                <a:gridCol w="2827855">
                  <a:extLst>
                    <a:ext uri="{9D8B030D-6E8A-4147-A177-3AD203B41FA5}">
                      <a16:colId xmlns:a16="http://schemas.microsoft.com/office/drawing/2014/main" val="292126732"/>
                    </a:ext>
                  </a:extLst>
                </a:gridCol>
                <a:gridCol w="1665722">
                  <a:extLst>
                    <a:ext uri="{9D8B030D-6E8A-4147-A177-3AD203B41FA5}">
                      <a16:colId xmlns:a16="http://schemas.microsoft.com/office/drawing/2014/main" val="758193554"/>
                    </a:ext>
                  </a:extLst>
                </a:gridCol>
                <a:gridCol w="1646352">
                  <a:extLst>
                    <a:ext uri="{9D8B030D-6E8A-4147-A177-3AD203B41FA5}">
                      <a16:colId xmlns:a16="http://schemas.microsoft.com/office/drawing/2014/main" val="1824268542"/>
                    </a:ext>
                  </a:extLst>
                </a:gridCol>
                <a:gridCol w="2285527">
                  <a:extLst>
                    <a:ext uri="{9D8B030D-6E8A-4147-A177-3AD203B41FA5}">
                      <a16:colId xmlns:a16="http://schemas.microsoft.com/office/drawing/2014/main" val="1106961160"/>
                    </a:ext>
                  </a:extLst>
                </a:gridCol>
              </a:tblGrid>
              <a:tr h="26479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Bahu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99719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No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00423504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Ana-Ulo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569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889025656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Boi-le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252136933"/>
                  </a:ext>
                </a:extLst>
              </a:tr>
              <a:tr h="2647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Lamegua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247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709050273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Macadai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203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71747282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Ro-Ulo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978394409"/>
                  </a:ext>
                </a:extLst>
              </a:tr>
              <a:tr h="16531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1970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1630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340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50087148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Bucoli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645926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915434042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Aubaca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79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58226066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Lequi</a:t>
                      </a:r>
                      <a:r>
                        <a:rPr lang="en-ID" sz="1200" u="none" strike="noStrike" dirty="0">
                          <a:effectLst/>
                        </a:rPr>
                        <a:t> Loi </a:t>
                      </a:r>
                      <a:r>
                        <a:rPr lang="en-ID" sz="1200" u="none" strike="noStrike" dirty="0" err="1">
                          <a:effectLst/>
                        </a:rPr>
                        <a:t>Uato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77841098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Luliheni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1574853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Macadai</a:t>
                      </a:r>
                      <a:r>
                        <a:rPr lang="en-ID" sz="1200" u="none" strike="noStrike" dirty="0">
                          <a:effectLst/>
                        </a:rPr>
                        <a:t> de Baixo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65617292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Macadai de Cima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189242238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Uaisemo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849193547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785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718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423288640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Buibau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86722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Aldeia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84756835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Buibau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616861338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Loidua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115330345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735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679943694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Builai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400614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Aldeia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4097638491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2418717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Builai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232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75848479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Manulai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44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27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091208031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Samalaculiba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177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108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063916245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505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250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255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20411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313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1A880A3-FE9B-7EE6-B061-1EADB49C4E6C}"/>
              </a:ext>
            </a:extLst>
          </p:cNvPr>
          <p:cNvGraphicFramePr>
            <a:graphicFrameLocks noGrp="1"/>
          </p:cNvGraphicFramePr>
          <p:nvPr/>
        </p:nvGraphicFramePr>
        <p:xfrm>
          <a:off x="4594131" y="1816855"/>
          <a:ext cx="3003738" cy="4368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226">
                  <a:extLst>
                    <a:ext uri="{9D8B030D-6E8A-4147-A177-3AD203B41FA5}">
                      <a16:colId xmlns:a16="http://schemas.microsoft.com/office/drawing/2014/main" val="2782436547"/>
                    </a:ext>
                  </a:extLst>
                </a:gridCol>
                <a:gridCol w="898659">
                  <a:extLst>
                    <a:ext uri="{9D8B030D-6E8A-4147-A177-3AD203B41FA5}">
                      <a16:colId xmlns:a16="http://schemas.microsoft.com/office/drawing/2014/main" val="2204906866"/>
                    </a:ext>
                  </a:extLst>
                </a:gridCol>
                <a:gridCol w="529347">
                  <a:extLst>
                    <a:ext uri="{9D8B030D-6E8A-4147-A177-3AD203B41FA5}">
                      <a16:colId xmlns:a16="http://schemas.microsoft.com/office/drawing/2014/main" val="17758963"/>
                    </a:ext>
                  </a:extLst>
                </a:gridCol>
                <a:gridCol w="523192">
                  <a:extLst>
                    <a:ext uri="{9D8B030D-6E8A-4147-A177-3AD203B41FA5}">
                      <a16:colId xmlns:a16="http://schemas.microsoft.com/office/drawing/2014/main" val="305696800"/>
                    </a:ext>
                  </a:extLst>
                </a:gridCol>
                <a:gridCol w="726314">
                  <a:extLst>
                    <a:ext uri="{9D8B030D-6E8A-4147-A177-3AD203B41FA5}">
                      <a16:colId xmlns:a16="http://schemas.microsoft.com/office/drawing/2014/main" val="2695638085"/>
                    </a:ext>
                  </a:extLst>
                </a:gridCol>
              </a:tblGrid>
              <a:tr h="128557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Rekapitulasaun Sistema Bee mos iha Suco Buibau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745052"/>
                  </a:ext>
                </a:extLst>
              </a:tr>
              <a:tr h="1236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No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Aldeia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Uma Kain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Asesu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La Asesus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939472883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Buibau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336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95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241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438836097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Loidua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399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356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843206362"/>
                  </a:ext>
                </a:extLst>
              </a:tr>
              <a:tr h="12855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Total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735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138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597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4294877826"/>
                  </a:ext>
                </a:extLst>
              </a:tr>
              <a:tr h="128557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Rekapitulasaun Sistema Bee mos iha Suco Builai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321134"/>
                  </a:ext>
                </a:extLst>
              </a:tr>
              <a:tr h="1236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No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Aldeia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Uma Kain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Asesu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La Asesus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273140224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Alala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676151503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Builai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232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117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115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133909436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Manulai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254946365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Samalaculiba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177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69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108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055115499"/>
                  </a:ext>
                </a:extLst>
              </a:tr>
              <a:tr h="12855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Total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505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250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255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359775250"/>
                  </a:ext>
                </a:extLst>
              </a:tr>
              <a:tr h="128557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Rekapitulasaun Sistema Bee mos iha Suco Buruma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801058"/>
                  </a:ext>
                </a:extLst>
              </a:tr>
              <a:tr h="1236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No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Aldeia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Uma Kain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Asesu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La Asesus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852935661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Casmutu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157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125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699406568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Ono-Sere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302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123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179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860171894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Soli-Ua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335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304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987467454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Taci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105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81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027063569"/>
                  </a:ext>
                </a:extLst>
              </a:tr>
              <a:tr h="12855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Total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899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633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266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5874762"/>
                  </a:ext>
                </a:extLst>
              </a:tr>
              <a:tr h="128557"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Rekapitulasaun Sistema Bee mos iha Suco Caibada Uaimua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149103"/>
                  </a:ext>
                </a:extLst>
              </a:tr>
              <a:tr h="1236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No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Aldeia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Uma Kain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Asesu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La Asesus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426953692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Ana-Uaro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280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101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179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4100904003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Haurobu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128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127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133989583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Uani-Uma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131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131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0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555104491"/>
                  </a:ext>
                </a:extLst>
              </a:tr>
              <a:tr h="12855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Total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539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359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180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894200439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2064319393"/>
                  </a:ext>
                </a:extLst>
              </a:tr>
              <a:tr h="128557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Rekapitulasaun Sistema Bee mos iha Suco Caibada Makasae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7158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No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Aldeia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Uma Kain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Asesu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La Asesus Bee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193246917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 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366413426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Borubaha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145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130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732771706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Caiobuilale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206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180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26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1842943867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Data - Ua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181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174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7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4122606670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Maulame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35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15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20</a:t>
                      </a:r>
                      <a:endParaRPr lang="en-ID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87752113"/>
                  </a:ext>
                </a:extLst>
              </a:tr>
              <a:tr h="12855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Total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567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>
                          <a:effectLst/>
                        </a:rPr>
                        <a:t>499</a:t>
                      </a:r>
                      <a:endParaRPr lang="en-ID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800" u="none" strike="noStrike" dirty="0">
                          <a:effectLst/>
                        </a:rPr>
                        <a:t>68</a:t>
                      </a:r>
                      <a:endParaRPr lang="en-ID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22" marR="6122" marT="6122" marB="0" anchor="ctr"/>
                </a:tc>
                <a:extLst>
                  <a:ext uri="{0D108BD9-81ED-4DB2-BD59-A6C34878D82A}">
                    <a16:rowId xmlns:a16="http://schemas.microsoft.com/office/drawing/2014/main" val="371139066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0325D01-8614-8B8F-17D7-E0CB2BF16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463073"/>
              </p:ext>
            </p:extLst>
          </p:nvPr>
        </p:nvGraphicFramePr>
        <p:xfrm>
          <a:off x="1453414" y="672267"/>
          <a:ext cx="9047747" cy="55046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2645">
                  <a:extLst>
                    <a:ext uri="{9D8B030D-6E8A-4147-A177-3AD203B41FA5}">
                      <a16:colId xmlns:a16="http://schemas.microsoft.com/office/drawing/2014/main" val="712413093"/>
                    </a:ext>
                  </a:extLst>
                </a:gridCol>
                <a:gridCol w="2706908">
                  <a:extLst>
                    <a:ext uri="{9D8B030D-6E8A-4147-A177-3AD203B41FA5}">
                      <a16:colId xmlns:a16="http://schemas.microsoft.com/office/drawing/2014/main" val="3295736660"/>
                    </a:ext>
                  </a:extLst>
                </a:gridCol>
                <a:gridCol w="1594479">
                  <a:extLst>
                    <a:ext uri="{9D8B030D-6E8A-4147-A177-3AD203B41FA5}">
                      <a16:colId xmlns:a16="http://schemas.microsoft.com/office/drawing/2014/main" val="1851372056"/>
                    </a:ext>
                  </a:extLst>
                </a:gridCol>
                <a:gridCol w="1575939">
                  <a:extLst>
                    <a:ext uri="{9D8B030D-6E8A-4147-A177-3AD203B41FA5}">
                      <a16:colId xmlns:a16="http://schemas.microsoft.com/office/drawing/2014/main" val="934598910"/>
                    </a:ext>
                  </a:extLst>
                </a:gridCol>
                <a:gridCol w="2187776">
                  <a:extLst>
                    <a:ext uri="{9D8B030D-6E8A-4147-A177-3AD203B41FA5}">
                      <a16:colId xmlns:a16="http://schemas.microsoft.com/office/drawing/2014/main" val="3317925568"/>
                    </a:ext>
                  </a:extLst>
                </a:gridCol>
              </a:tblGrid>
              <a:tr h="212654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Gariuai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04403"/>
                  </a:ext>
                </a:extLst>
              </a:tr>
              <a:tr h="2045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No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096340205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Bahamori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752950191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Cairiri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707502588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Darasula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4004337520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Gariuai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158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561978232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Maucale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268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194437451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Uaibehe-Ana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164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127272654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Uatu-Ua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211581771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Uaturau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104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767532666"/>
                  </a:ext>
                </a:extLst>
              </a:tr>
              <a:tr h="21265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1599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1131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468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4184778244"/>
                  </a:ext>
                </a:extLst>
              </a:tr>
              <a:tr h="212654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u="none" strike="noStrike" dirty="0">
                          <a:effectLst/>
                        </a:rPr>
                        <a:t>Rekapitulasaun Sistema Bee mos iha Suco Samalari</a:t>
                      </a:r>
                      <a:endParaRPr lang="fi-FI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223867"/>
                  </a:ext>
                </a:extLst>
              </a:tr>
              <a:tr h="2045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08758440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Festau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4290260533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Ossoluga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116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366220910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129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868917932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Sorulai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136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56347191"/>
                  </a:ext>
                </a:extLst>
              </a:tr>
              <a:tr h="21265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897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661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877143783"/>
                  </a:ext>
                </a:extLst>
              </a:tr>
              <a:tr h="212654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Rekapitulasaun Sistema Bee mos iha Suco Seiçal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708463"/>
                  </a:ext>
                </a:extLst>
              </a:tr>
              <a:tr h="2045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 </a:t>
                      </a:r>
                      <a:r>
                        <a:rPr lang="en-ID" sz="1200" u="none" strike="noStrike" dirty="0" err="1">
                          <a:effectLst/>
                        </a:rPr>
                        <a:t>Asesus</a:t>
                      </a:r>
                      <a:r>
                        <a:rPr lang="en-ID" sz="1200" u="none" strike="noStrike" dirty="0">
                          <a:effectLst/>
                        </a:rPr>
                        <a:t> Bee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554151737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Ague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76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411262150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Hene-Uabobo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158742452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Lacoda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252659907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Loiborouai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586879818"/>
                  </a:ext>
                </a:extLst>
              </a:tr>
              <a:tr h="2126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Umaquerek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334942647"/>
                  </a:ext>
                </a:extLst>
              </a:tr>
              <a:tr h="21265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482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116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377008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939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E9A560D-3384-686E-A8F0-ABD078E37B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549998"/>
              </p:ext>
            </p:extLst>
          </p:nvPr>
        </p:nvGraphicFramePr>
        <p:xfrm>
          <a:off x="1405287" y="266332"/>
          <a:ext cx="9760017" cy="6118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0002">
                  <a:extLst>
                    <a:ext uri="{9D8B030D-6E8A-4147-A177-3AD203B41FA5}">
                      <a16:colId xmlns:a16="http://schemas.microsoft.com/office/drawing/2014/main" val="3957378400"/>
                    </a:ext>
                  </a:extLst>
                </a:gridCol>
                <a:gridCol w="2920004">
                  <a:extLst>
                    <a:ext uri="{9D8B030D-6E8A-4147-A177-3AD203B41FA5}">
                      <a16:colId xmlns:a16="http://schemas.microsoft.com/office/drawing/2014/main" val="3545794464"/>
                    </a:ext>
                  </a:extLst>
                </a:gridCol>
                <a:gridCol w="1720002">
                  <a:extLst>
                    <a:ext uri="{9D8B030D-6E8A-4147-A177-3AD203B41FA5}">
                      <a16:colId xmlns:a16="http://schemas.microsoft.com/office/drawing/2014/main" val="442586778"/>
                    </a:ext>
                  </a:extLst>
                </a:gridCol>
                <a:gridCol w="1700004">
                  <a:extLst>
                    <a:ext uri="{9D8B030D-6E8A-4147-A177-3AD203B41FA5}">
                      <a16:colId xmlns:a16="http://schemas.microsoft.com/office/drawing/2014/main" val="2032192512"/>
                    </a:ext>
                  </a:extLst>
                </a:gridCol>
                <a:gridCol w="2360005">
                  <a:extLst>
                    <a:ext uri="{9D8B030D-6E8A-4147-A177-3AD203B41FA5}">
                      <a16:colId xmlns:a16="http://schemas.microsoft.com/office/drawing/2014/main" val="3474053251"/>
                    </a:ext>
                  </a:extLst>
                </a:gridCol>
              </a:tblGrid>
              <a:tr h="10291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50" u="none" strike="noStrike" dirty="0">
                          <a:effectLst/>
                        </a:rPr>
                        <a:t>Rekapitulasaun Dados Sistema Bee Mos PA Baguia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552633"/>
                  </a:ext>
                </a:extLst>
              </a:tr>
              <a:tr h="989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No</a:t>
                      </a: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Suco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Uma Kain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Asesu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La Asesus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22823120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1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Afaloicai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262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209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554800777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Alaua Leten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263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166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262503040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Alaua Kraik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774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415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411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324664428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Defauasi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267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197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70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182268495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 err="1">
                          <a:effectLst/>
                        </a:rPr>
                        <a:t>Haecone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644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118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526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873194929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Larisula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308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277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286577849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 err="1">
                          <a:effectLst/>
                        </a:rPr>
                        <a:t>Lavateri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484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188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296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8366916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Osso Huna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206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61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145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82592967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 err="1">
                          <a:effectLst/>
                        </a:rPr>
                        <a:t>Samalari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391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142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249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444001742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 err="1">
                          <a:effectLst/>
                        </a:rPr>
                        <a:t>Uacala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149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120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512182220"/>
                  </a:ext>
                </a:extLst>
              </a:tr>
              <a:tr h="16302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Total</a:t>
                      </a: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3748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1578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2222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153056328"/>
                  </a:ext>
                </a:extLst>
              </a:tr>
              <a:tr h="163024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50" u="none" strike="noStrike">
                          <a:effectLst/>
                        </a:rPr>
                        <a:t>Rekapitulasaun Sistema Bee mos iha Suco Afaloicai</a:t>
                      </a:r>
                      <a:endParaRPr lang="pt-BR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240227"/>
                  </a:ext>
                </a:extLst>
              </a:tr>
              <a:tr h="989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No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Aldeia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Uma Kain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Asesu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La Asesus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4208860843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Buibela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37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558977011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Lena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300596520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Oqui-Lari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85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985352251"/>
                  </a:ext>
                </a:extLst>
              </a:tr>
              <a:tr h="1630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Uai-Mata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81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4221043077"/>
                  </a:ext>
                </a:extLst>
              </a:tr>
              <a:tr h="181319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Total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262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209</a:t>
                      </a: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53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b"/>
                </a:tc>
                <a:extLst>
                  <a:ext uri="{0D108BD9-81ED-4DB2-BD59-A6C34878D82A}">
                    <a16:rowId xmlns:a16="http://schemas.microsoft.com/office/drawing/2014/main" val="1656041264"/>
                  </a:ext>
                </a:extLst>
              </a:tr>
              <a:tr h="10291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Rekapitulasaun Sistema Bee mos iha Suco Alaua Leten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56914"/>
                  </a:ext>
                </a:extLst>
              </a:tr>
              <a:tr h="989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No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Aldeia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Uma Kain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Asesu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La Asesus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12179296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Ae-Afa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80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20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60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719548417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Maurubi-Assa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291671909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Alaua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976780257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Bibiliari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38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18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687931588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Selibere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63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19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167892113"/>
                  </a:ext>
                </a:extLst>
              </a:tr>
              <a:tr h="10291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Total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263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97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166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370129907"/>
                  </a:ext>
                </a:extLst>
              </a:tr>
              <a:tr h="10291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 err="1">
                          <a:effectLst/>
                        </a:rPr>
                        <a:t>Rekapitulasaun</a:t>
                      </a:r>
                      <a:r>
                        <a:rPr lang="en-ID" sz="1050" u="none" strike="noStrike" dirty="0">
                          <a:effectLst/>
                        </a:rPr>
                        <a:t> Sistema Bee </a:t>
                      </a:r>
                      <a:r>
                        <a:rPr lang="en-ID" sz="1050" u="none" strike="noStrike" dirty="0" err="1">
                          <a:effectLst/>
                        </a:rPr>
                        <a:t>mos</a:t>
                      </a:r>
                      <a:r>
                        <a:rPr lang="en-ID" sz="1050" u="none" strike="noStrike" dirty="0">
                          <a:effectLst/>
                        </a:rPr>
                        <a:t> </a:t>
                      </a:r>
                      <a:r>
                        <a:rPr lang="en-ID" sz="1050" u="none" strike="noStrike" dirty="0" err="1">
                          <a:effectLst/>
                        </a:rPr>
                        <a:t>iha</a:t>
                      </a:r>
                      <a:r>
                        <a:rPr lang="en-ID" sz="1050" u="none" strike="noStrike" dirty="0">
                          <a:effectLst/>
                        </a:rPr>
                        <a:t> Suco </a:t>
                      </a:r>
                      <a:r>
                        <a:rPr lang="en-ID" sz="1050" u="none" strike="noStrike" dirty="0" err="1">
                          <a:effectLst/>
                        </a:rPr>
                        <a:t>Alaua</a:t>
                      </a:r>
                      <a:r>
                        <a:rPr lang="en-ID" sz="1050" u="none" strike="noStrike" dirty="0">
                          <a:effectLst/>
                        </a:rPr>
                        <a:t> Kraik</a:t>
                      </a: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611021"/>
                  </a:ext>
                </a:extLst>
              </a:tr>
              <a:tr h="989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No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Aldeia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Uma Kain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Asesu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La Asesus Bee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644461167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Afaguia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52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838622982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Alaua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22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628710900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Ne-Olidae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187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100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87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2030378880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Uasufa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96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53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4131754343"/>
                  </a:ext>
                </a:extLst>
              </a:tr>
              <a:tr h="1029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5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Soro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407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210</a:t>
                      </a:r>
                      <a:endParaRPr lang="en-ID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197</a:t>
                      </a:r>
                      <a:endParaRPr lang="en-ID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3214636190"/>
                  </a:ext>
                </a:extLst>
              </a:tr>
              <a:tr h="10291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Total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774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>
                          <a:effectLst/>
                        </a:rPr>
                        <a:t>415</a:t>
                      </a:r>
                      <a:endParaRPr lang="en-ID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050" u="none" strike="noStrike" dirty="0">
                          <a:effectLst/>
                        </a:rPr>
                        <a:t>411</a:t>
                      </a: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extLst>
                  <a:ext uri="{0D108BD9-81ED-4DB2-BD59-A6C34878D82A}">
                    <a16:rowId xmlns:a16="http://schemas.microsoft.com/office/drawing/2014/main" val="1993180080"/>
                  </a:ext>
                </a:extLst>
              </a:tr>
              <a:tr h="10291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01" marR="4901" marT="49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339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015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FA7500C-E791-E35A-D69D-538551E5F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631431"/>
              </p:ext>
            </p:extLst>
          </p:nvPr>
        </p:nvGraphicFramePr>
        <p:xfrm>
          <a:off x="1414914" y="385011"/>
          <a:ext cx="9971771" cy="57919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3000">
                  <a:extLst>
                    <a:ext uri="{9D8B030D-6E8A-4147-A177-3AD203B41FA5}">
                      <a16:colId xmlns:a16="http://schemas.microsoft.com/office/drawing/2014/main" val="431945432"/>
                    </a:ext>
                  </a:extLst>
                </a:gridCol>
                <a:gridCol w="2983358">
                  <a:extLst>
                    <a:ext uri="{9D8B030D-6E8A-4147-A177-3AD203B41FA5}">
                      <a16:colId xmlns:a16="http://schemas.microsoft.com/office/drawing/2014/main" val="763388819"/>
                    </a:ext>
                  </a:extLst>
                </a:gridCol>
                <a:gridCol w="1757319">
                  <a:extLst>
                    <a:ext uri="{9D8B030D-6E8A-4147-A177-3AD203B41FA5}">
                      <a16:colId xmlns:a16="http://schemas.microsoft.com/office/drawing/2014/main" val="1025826356"/>
                    </a:ext>
                  </a:extLst>
                </a:gridCol>
                <a:gridCol w="1736886">
                  <a:extLst>
                    <a:ext uri="{9D8B030D-6E8A-4147-A177-3AD203B41FA5}">
                      <a16:colId xmlns:a16="http://schemas.microsoft.com/office/drawing/2014/main" val="2857151173"/>
                    </a:ext>
                  </a:extLst>
                </a:gridCol>
                <a:gridCol w="2411208">
                  <a:extLst>
                    <a:ext uri="{9D8B030D-6E8A-4147-A177-3AD203B41FA5}">
                      <a16:colId xmlns:a16="http://schemas.microsoft.com/office/drawing/2014/main" val="9745453"/>
                    </a:ext>
                  </a:extLst>
                </a:gridCol>
              </a:tblGrid>
              <a:tr h="22375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Defauasi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045601"/>
                  </a:ext>
                </a:extLst>
              </a:tr>
              <a:tr h="21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No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796357711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Defawasi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987530738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Lari-Bere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060260509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Sae-Mata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24322595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Uarou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4286523812"/>
                  </a:ext>
                </a:extLst>
              </a:tr>
              <a:tr h="22375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43798576"/>
                  </a:ext>
                </a:extLst>
              </a:tr>
              <a:tr h="22375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Haecone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390911"/>
                  </a:ext>
                </a:extLst>
              </a:tr>
              <a:tr h="21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Aldeia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762967788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Afalari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418650677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Bahatata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86269751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Basarauai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073571064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Lari-Sula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104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144113081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Larigua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155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451561217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Uaiboro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115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714163905"/>
                  </a:ext>
                </a:extLst>
              </a:tr>
              <a:tr h="22375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644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526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570860266"/>
                  </a:ext>
                </a:extLst>
              </a:tr>
              <a:tr h="22375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Larisula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11047"/>
                  </a:ext>
                </a:extLst>
              </a:tr>
              <a:tr h="21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Uma Kain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501939164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Baiana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801226298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Bibidae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759441857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Bubu-Ha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177967361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Lauhare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36025778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Trifalo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1782204208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Uata-Tefo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185086638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Uro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3738631668"/>
                  </a:ext>
                </a:extLst>
              </a:tr>
              <a:tr h="22375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277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05" marR="8005" marT="8005" marB="0" anchor="ctr"/>
                </a:tc>
                <a:extLst>
                  <a:ext uri="{0D108BD9-81ED-4DB2-BD59-A6C34878D82A}">
                    <a16:rowId xmlns:a16="http://schemas.microsoft.com/office/drawing/2014/main" val="2461417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814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C693061-BFF6-C4C1-5525-BF017839B5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0762141"/>
              </p:ext>
            </p:extLst>
          </p:nvPr>
        </p:nvGraphicFramePr>
        <p:xfrm>
          <a:off x="462012" y="237459"/>
          <a:ext cx="10818796" cy="6182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4994">
                  <a:extLst>
                    <a:ext uri="{9D8B030D-6E8A-4147-A177-3AD203B41FA5}">
                      <a16:colId xmlns:a16="http://schemas.microsoft.com/office/drawing/2014/main" val="848370953"/>
                    </a:ext>
                  </a:extLst>
                </a:gridCol>
                <a:gridCol w="3236770">
                  <a:extLst>
                    <a:ext uri="{9D8B030D-6E8A-4147-A177-3AD203B41FA5}">
                      <a16:colId xmlns:a16="http://schemas.microsoft.com/office/drawing/2014/main" val="2864875381"/>
                    </a:ext>
                  </a:extLst>
                </a:gridCol>
                <a:gridCol w="1906590">
                  <a:extLst>
                    <a:ext uri="{9D8B030D-6E8A-4147-A177-3AD203B41FA5}">
                      <a16:colId xmlns:a16="http://schemas.microsoft.com/office/drawing/2014/main" val="778131391"/>
                    </a:ext>
                  </a:extLst>
                </a:gridCol>
                <a:gridCol w="1884421">
                  <a:extLst>
                    <a:ext uri="{9D8B030D-6E8A-4147-A177-3AD203B41FA5}">
                      <a16:colId xmlns:a16="http://schemas.microsoft.com/office/drawing/2014/main" val="2059149615"/>
                    </a:ext>
                  </a:extLst>
                </a:gridCol>
                <a:gridCol w="2616021">
                  <a:extLst>
                    <a:ext uri="{9D8B030D-6E8A-4147-A177-3AD203B41FA5}">
                      <a16:colId xmlns:a16="http://schemas.microsoft.com/office/drawing/2014/main" val="982414419"/>
                    </a:ext>
                  </a:extLst>
                </a:gridCol>
              </a:tblGrid>
              <a:tr h="1562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400" u="none" strike="noStrike" dirty="0">
                          <a:effectLst/>
                        </a:rPr>
                        <a:t> Sistema Bee </a:t>
                      </a:r>
                      <a:r>
                        <a:rPr lang="en-ID" sz="1400" u="none" strike="noStrike" dirty="0" err="1">
                          <a:effectLst/>
                        </a:rPr>
                        <a:t>mos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iha</a:t>
                      </a:r>
                      <a:r>
                        <a:rPr lang="en-ID" sz="1400" u="none" strike="noStrike" dirty="0">
                          <a:effectLst/>
                        </a:rPr>
                        <a:t> Suco </a:t>
                      </a:r>
                      <a:r>
                        <a:rPr lang="en-ID" sz="1400" u="none" strike="noStrike" dirty="0" err="1">
                          <a:effectLst/>
                        </a:rPr>
                        <a:t>Lavateri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948840"/>
                  </a:ext>
                </a:extLst>
              </a:tr>
              <a:tr h="150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Aldeia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Uma Kain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Asesu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La Asesus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696336555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Fanalolo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136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918029327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Ledana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3358934771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Onortibalari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4075437939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Osso Issi Lari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792296745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Uabubo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095068239"/>
                  </a:ext>
                </a:extLst>
              </a:tr>
              <a:tr h="1562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Total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484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188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296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705680906"/>
                  </a:ext>
                </a:extLst>
              </a:tr>
              <a:tr h="1562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Rekapitulasaun Sistema Bee mos iha Suco Osso Huna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243359"/>
                  </a:ext>
                </a:extLst>
              </a:tr>
              <a:tr h="150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Aldeia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Uma Kain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Asesu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La Asesus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3002872041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Betulari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814747680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Uaicadae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427702762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Uaibuitai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577466384"/>
                  </a:ext>
                </a:extLst>
              </a:tr>
              <a:tr h="1562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Total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206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61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145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4096163922"/>
                  </a:ext>
                </a:extLst>
              </a:tr>
              <a:tr h="1562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u="none" strike="noStrike" dirty="0">
                          <a:effectLst/>
                        </a:rPr>
                        <a:t>Rekapitulasaun Sistema Bee mos iha Suco Samalari</a:t>
                      </a:r>
                      <a:endParaRPr lang="fi-FI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646096"/>
                  </a:ext>
                </a:extLst>
              </a:tr>
              <a:tr h="150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Aldeia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Uma Kain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Asesu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La Asesus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067960305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Dalaloi Leten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123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109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3627006197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Daraloi Craik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91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808618202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Ira Osso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126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95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675860059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Taubere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51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25776787"/>
                  </a:ext>
                </a:extLst>
              </a:tr>
              <a:tr h="1562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Total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391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142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249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175671730"/>
                  </a:ext>
                </a:extLst>
              </a:tr>
              <a:tr h="1562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400" u="none" strike="noStrike" dirty="0">
                          <a:effectLst/>
                        </a:rPr>
                        <a:t> Sistema Bee </a:t>
                      </a:r>
                      <a:r>
                        <a:rPr lang="en-ID" sz="1400" u="none" strike="noStrike" dirty="0" err="1">
                          <a:effectLst/>
                        </a:rPr>
                        <a:t>mos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iha</a:t>
                      </a:r>
                      <a:r>
                        <a:rPr lang="en-ID" sz="1400" u="none" strike="noStrike" dirty="0">
                          <a:effectLst/>
                        </a:rPr>
                        <a:t> Suco </a:t>
                      </a:r>
                      <a:r>
                        <a:rPr lang="en-ID" sz="1400" u="none" strike="noStrike" dirty="0" err="1">
                          <a:effectLst/>
                        </a:rPr>
                        <a:t>Uacala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912805"/>
                  </a:ext>
                </a:extLst>
              </a:tr>
              <a:tr h="150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Aldeia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Uma Kain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Asesu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La Asesus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412447529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Boboro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7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1678732697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Baiafa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754779677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Betu-Muto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9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24217210"/>
                  </a:ext>
                </a:extLst>
              </a:tr>
              <a:tr h="1562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Uacala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8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892707428"/>
                  </a:ext>
                </a:extLst>
              </a:tr>
              <a:tr h="1562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Total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149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120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29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41" marR="7441" marT="7441" marB="0" anchor="ctr"/>
                </a:tc>
                <a:extLst>
                  <a:ext uri="{0D108BD9-81ED-4DB2-BD59-A6C34878D82A}">
                    <a16:rowId xmlns:a16="http://schemas.microsoft.com/office/drawing/2014/main" val="2185235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253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66EF89E-1E1C-7B19-6FFE-ADB514AAFC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797176"/>
              </p:ext>
            </p:extLst>
          </p:nvPr>
        </p:nvGraphicFramePr>
        <p:xfrm>
          <a:off x="442761" y="142696"/>
          <a:ext cx="11357811" cy="6319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9967">
                  <a:extLst>
                    <a:ext uri="{9D8B030D-6E8A-4147-A177-3AD203B41FA5}">
                      <a16:colId xmlns:a16="http://schemas.microsoft.com/office/drawing/2014/main" val="574104221"/>
                    </a:ext>
                  </a:extLst>
                </a:gridCol>
                <a:gridCol w="3498398">
                  <a:extLst>
                    <a:ext uri="{9D8B030D-6E8A-4147-A177-3AD203B41FA5}">
                      <a16:colId xmlns:a16="http://schemas.microsoft.com/office/drawing/2014/main" val="1586559735"/>
                    </a:ext>
                  </a:extLst>
                </a:gridCol>
                <a:gridCol w="2060702">
                  <a:extLst>
                    <a:ext uri="{9D8B030D-6E8A-4147-A177-3AD203B41FA5}">
                      <a16:colId xmlns:a16="http://schemas.microsoft.com/office/drawing/2014/main" val="3809773470"/>
                    </a:ext>
                  </a:extLst>
                </a:gridCol>
                <a:gridCol w="2036739">
                  <a:extLst>
                    <a:ext uri="{9D8B030D-6E8A-4147-A177-3AD203B41FA5}">
                      <a16:colId xmlns:a16="http://schemas.microsoft.com/office/drawing/2014/main" val="3192877303"/>
                    </a:ext>
                  </a:extLst>
                </a:gridCol>
                <a:gridCol w="2492005">
                  <a:extLst>
                    <a:ext uri="{9D8B030D-6E8A-4147-A177-3AD203B41FA5}">
                      <a16:colId xmlns:a16="http://schemas.microsoft.com/office/drawing/2014/main" val="591606754"/>
                    </a:ext>
                  </a:extLst>
                </a:gridCol>
              </a:tblGrid>
              <a:tr h="102013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Rekapitulasaun Dados Sistema Bee Mos PA Laga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54208"/>
                  </a:ext>
                </a:extLst>
              </a:tr>
              <a:tr h="630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144683239"/>
                  </a:ext>
                </a:extLst>
              </a:tr>
              <a:tr h="606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Suco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667799278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Atelari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480320431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Libagua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444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173567907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Nunira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4072662428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Saelari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466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612977292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Sagadate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883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206504739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4197061367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7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Soba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647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339313020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Tequinomata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605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086306681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Ueru-Mata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208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b"/>
                </a:tc>
                <a:extLst>
                  <a:ext uri="{0D108BD9-81ED-4DB2-BD59-A6C34878D82A}">
                    <a16:rowId xmlns:a16="http://schemas.microsoft.com/office/drawing/2014/main" val="141555769"/>
                  </a:ext>
                </a:extLst>
              </a:tr>
              <a:tr h="99812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5376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2817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2559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286129394"/>
                  </a:ext>
                </a:extLst>
              </a:tr>
              <a:tr h="9981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Atelari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968923"/>
                  </a:ext>
                </a:extLst>
              </a:tr>
              <a:tr h="606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4118855177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Atelari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27896298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Auraba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110695689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Lauadae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242802888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Liarafa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4140795277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Loilari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679894176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Nelu Uai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747075626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7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Samagata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029294890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Siguilaba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267971829"/>
                  </a:ext>
                </a:extLst>
              </a:tr>
              <a:tr h="99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Sirimana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520574045"/>
                  </a:ext>
                </a:extLst>
              </a:tr>
              <a:tr h="12274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Uatalafo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2878551425"/>
                  </a:ext>
                </a:extLst>
              </a:tr>
              <a:tr h="99812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390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042674602"/>
                  </a:ext>
                </a:extLst>
              </a:tr>
              <a:tr h="63008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Libagua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103968"/>
                  </a:ext>
                </a:extLst>
              </a:tr>
              <a:tr h="606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355707764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Buibata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25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84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704739085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Larimuta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512081793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Tirilolo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26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877991354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Larifanu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144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0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4023168510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Libagua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1171915754"/>
                  </a:ext>
                </a:extLst>
              </a:tr>
              <a:tr h="12001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444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246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198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00" marR="3000" marT="3000" marB="0" anchor="ctr"/>
                </a:tc>
                <a:extLst>
                  <a:ext uri="{0D108BD9-81ED-4DB2-BD59-A6C34878D82A}">
                    <a16:rowId xmlns:a16="http://schemas.microsoft.com/office/drawing/2014/main" val="3875646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211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2DF67AC-57B3-65ED-16F4-6CC189928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434190"/>
              </p:ext>
            </p:extLst>
          </p:nvPr>
        </p:nvGraphicFramePr>
        <p:xfrm>
          <a:off x="385010" y="550578"/>
          <a:ext cx="10982427" cy="4610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7994">
                  <a:extLst>
                    <a:ext uri="{9D8B030D-6E8A-4147-A177-3AD203B41FA5}">
                      <a16:colId xmlns:a16="http://schemas.microsoft.com/office/drawing/2014/main" val="987812630"/>
                    </a:ext>
                  </a:extLst>
                </a:gridCol>
                <a:gridCol w="3382773">
                  <a:extLst>
                    <a:ext uri="{9D8B030D-6E8A-4147-A177-3AD203B41FA5}">
                      <a16:colId xmlns:a16="http://schemas.microsoft.com/office/drawing/2014/main" val="1987326065"/>
                    </a:ext>
                  </a:extLst>
                </a:gridCol>
                <a:gridCol w="1992592">
                  <a:extLst>
                    <a:ext uri="{9D8B030D-6E8A-4147-A177-3AD203B41FA5}">
                      <a16:colId xmlns:a16="http://schemas.microsoft.com/office/drawing/2014/main" val="3496325442"/>
                    </a:ext>
                  </a:extLst>
                </a:gridCol>
                <a:gridCol w="1969421">
                  <a:extLst>
                    <a:ext uri="{9D8B030D-6E8A-4147-A177-3AD203B41FA5}">
                      <a16:colId xmlns:a16="http://schemas.microsoft.com/office/drawing/2014/main" val="1164798886"/>
                    </a:ext>
                  </a:extLst>
                </a:gridCol>
                <a:gridCol w="2409647">
                  <a:extLst>
                    <a:ext uri="{9D8B030D-6E8A-4147-A177-3AD203B41FA5}">
                      <a16:colId xmlns:a16="http://schemas.microsoft.com/office/drawing/2014/main" val="706035272"/>
                    </a:ext>
                  </a:extLst>
                </a:gridCol>
              </a:tblGrid>
              <a:tr h="12649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Nunira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769732"/>
                  </a:ext>
                </a:extLst>
              </a:tr>
              <a:tr h="1216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997019669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Borulau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3365650237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Buscaulari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3414546977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3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Lalulai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842324417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Loilaco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720299757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Uasilaua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177848409"/>
                  </a:ext>
                </a:extLst>
              </a:tr>
              <a:tr h="24093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1994776945"/>
                  </a:ext>
                </a:extLst>
              </a:tr>
              <a:tr h="12649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Saelari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211340"/>
                  </a:ext>
                </a:extLst>
              </a:tr>
              <a:tr h="1216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722427775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Bubuloma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525816820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Lari-Ledana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678106461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Lari Sula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4065475446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Lari Tau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1359952600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Lau Hare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464116353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Riadae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158728661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Saelari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118978628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Samalolo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61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367129965"/>
                  </a:ext>
                </a:extLst>
              </a:tr>
              <a:tr h="2409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Terubala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81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3862441600"/>
                  </a:ext>
                </a:extLst>
              </a:tr>
              <a:tr h="24093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466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192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23" marR="6023" marT="6023" marB="0" anchor="ctr"/>
                </a:tc>
                <a:extLst>
                  <a:ext uri="{0D108BD9-81ED-4DB2-BD59-A6C34878D82A}">
                    <a16:rowId xmlns:a16="http://schemas.microsoft.com/office/drawing/2014/main" val="2443822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954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0630E7-2874-2610-A9BD-E1718B35D9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1714217"/>
              </p:ext>
            </p:extLst>
          </p:nvPr>
        </p:nvGraphicFramePr>
        <p:xfrm>
          <a:off x="413887" y="1825627"/>
          <a:ext cx="10366409" cy="30144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9111">
                  <a:extLst>
                    <a:ext uri="{9D8B030D-6E8A-4147-A177-3AD203B41FA5}">
                      <a16:colId xmlns:a16="http://schemas.microsoft.com/office/drawing/2014/main" val="33140703"/>
                    </a:ext>
                  </a:extLst>
                </a:gridCol>
                <a:gridCol w="3193027">
                  <a:extLst>
                    <a:ext uri="{9D8B030D-6E8A-4147-A177-3AD203B41FA5}">
                      <a16:colId xmlns:a16="http://schemas.microsoft.com/office/drawing/2014/main" val="4054073502"/>
                    </a:ext>
                  </a:extLst>
                </a:gridCol>
                <a:gridCol w="1880825">
                  <a:extLst>
                    <a:ext uri="{9D8B030D-6E8A-4147-A177-3AD203B41FA5}">
                      <a16:colId xmlns:a16="http://schemas.microsoft.com/office/drawing/2014/main" val="1974507710"/>
                    </a:ext>
                  </a:extLst>
                </a:gridCol>
                <a:gridCol w="1858958">
                  <a:extLst>
                    <a:ext uri="{9D8B030D-6E8A-4147-A177-3AD203B41FA5}">
                      <a16:colId xmlns:a16="http://schemas.microsoft.com/office/drawing/2014/main" val="4438305"/>
                    </a:ext>
                  </a:extLst>
                </a:gridCol>
                <a:gridCol w="2274488">
                  <a:extLst>
                    <a:ext uri="{9D8B030D-6E8A-4147-A177-3AD203B41FA5}">
                      <a16:colId xmlns:a16="http://schemas.microsoft.com/office/drawing/2014/main" val="1380951763"/>
                    </a:ext>
                  </a:extLst>
                </a:gridCol>
              </a:tblGrid>
              <a:tr h="41139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Rekapitulasaun Sistema Bee mos iha Suco Sagadate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27536"/>
                  </a:ext>
                </a:extLst>
              </a:tr>
              <a:tr h="395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No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Aldeia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Uma Kain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Asesu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La Asesus Bee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522487207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Abuti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597458835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Alasafa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319541710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Auraba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430501728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Beliuali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188240084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Ia Sula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471092670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Naha-Afa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894683323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One-Bo'u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894968487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Samagata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968522161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Selegua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000471897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Sire-Bu'u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371124675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Ulabuti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66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436575052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Total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883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490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393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423835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5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2582B62-4A78-B83D-F214-4D7C266AB5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0391785"/>
              </p:ext>
            </p:extLst>
          </p:nvPr>
        </p:nvGraphicFramePr>
        <p:xfrm>
          <a:off x="770824" y="641717"/>
          <a:ext cx="10366409" cy="60150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9111">
                  <a:extLst>
                    <a:ext uri="{9D8B030D-6E8A-4147-A177-3AD203B41FA5}">
                      <a16:colId xmlns:a16="http://schemas.microsoft.com/office/drawing/2014/main" val="3358872788"/>
                    </a:ext>
                  </a:extLst>
                </a:gridCol>
                <a:gridCol w="1564036">
                  <a:extLst>
                    <a:ext uri="{9D8B030D-6E8A-4147-A177-3AD203B41FA5}">
                      <a16:colId xmlns:a16="http://schemas.microsoft.com/office/drawing/2014/main" val="1710002314"/>
                    </a:ext>
                  </a:extLst>
                </a:gridCol>
                <a:gridCol w="1628991">
                  <a:extLst>
                    <a:ext uri="{9D8B030D-6E8A-4147-A177-3AD203B41FA5}">
                      <a16:colId xmlns:a16="http://schemas.microsoft.com/office/drawing/2014/main" val="197926450"/>
                    </a:ext>
                  </a:extLst>
                </a:gridCol>
                <a:gridCol w="1880825">
                  <a:extLst>
                    <a:ext uri="{9D8B030D-6E8A-4147-A177-3AD203B41FA5}">
                      <a16:colId xmlns:a16="http://schemas.microsoft.com/office/drawing/2014/main" val="3277391487"/>
                    </a:ext>
                  </a:extLst>
                </a:gridCol>
                <a:gridCol w="1858958">
                  <a:extLst>
                    <a:ext uri="{9D8B030D-6E8A-4147-A177-3AD203B41FA5}">
                      <a16:colId xmlns:a16="http://schemas.microsoft.com/office/drawing/2014/main" val="2754027539"/>
                    </a:ext>
                  </a:extLst>
                </a:gridCol>
                <a:gridCol w="2274488">
                  <a:extLst>
                    <a:ext uri="{9D8B030D-6E8A-4147-A177-3AD203B41FA5}">
                      <a16:colId xmlns:a16="http://schemas.microsoft.com/office/drawing/2014/main" val="557152967"/>
                    </a:ext>
                  </a:extLst>
                </a:gridCol>
              </a:tblGrid>
              <a:tr h="378088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100" u="none" strike="noStrike" dirty="0">
                          <a:effectLst/>
                        </a:rPr>
                        <a:t>Rekapitulasaun Sistema Bee mos iha Suco Samalari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092438013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Aldeia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Uma Kain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Asesu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 Asesus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846831049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687236720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Desagua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Desagua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99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87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764478400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Lalu Lai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Lalu Lai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119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847196526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 err="1">
                          <a:effectLst/>
                        </a:rPr>
                        <a:t>Laualari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Laualari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101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90738553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Sae Uata Issi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Sae Uata Issi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218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134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764645665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Samalari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Samalari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113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113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4185799306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 err="1">
                          <a:effectLst/>
                        </a:rPr>
                        <a:t>Sorugua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Sorugua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189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111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78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547307087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Total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839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496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343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553503835"/>
                  </a:ext>
                </a:extLst>
              </a:tr>
              <a:tr h="37808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Rekapitulasaun Sistema Bee mos iha Suco Ueru-Mata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4215663239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Uma Kain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Asesu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 Asesus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518320744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4114793601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Uerumata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Uerumata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208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158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61168293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Total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208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50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158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718655916"/>
                  </a:ext>
                </a:extLst>
              </a:tr>
              <a:tr h="34047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Rekapitulasaun Sistema Bee mos iha Suco Soba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686237105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Uma Kain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 err="1">
                          <a:effectLst/>
                        </a:rPr>
                        <a:t>Asesu</a:t>
                      </a:r>
                      <a:r>
                        <a:rPr lang="en-ID" sz="1100" u="none" strike="noStrike" dirty="0">
                          <a:effectLst/>
                        </a:rPr>
                        <a:t> Bee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 Asesus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505559018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281125390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Assa-Nuno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Assa-Nuno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73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71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775563033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Bole Ha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Bole Ha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95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28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67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908248227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Butufalo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Butufalo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184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99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590073469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Heu-Uai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Heu-Uai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165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85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188004194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Fatiliri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Fatiliri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48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163733855"/>
                  </a:ext>
                </a:extLst>
              </a:tr>
              <a:tr h="783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Laicua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 err="1">
                          <a:effectLst/>
                        </a:rPr>
                        <a:t>Laicua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82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16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66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942284189"/>
                  </a:ext>
                </a:extLst>
              </a:tr>
              <a:tr h="78360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Total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647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234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413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4103331600"/>
                  </a:ext>
                </a:extLst>
              </a:tr>
              <a:tr h="78360"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100" u="none" strike="noStrike" dirty="0">
                          <a:effectLst/>
                        </a:rPr>
                        <a:t> Sistema Bee </a:t>
                      </a:r>
                      <a:r>
                        <a:rPr lang="en-ID" sz="1100" u="none" strike="noStrike" dirty="0" err="1">
                          <a:effectLst/>
                        </a:rPr>
                        <a:t>mos</a:t>
                      </a:r>
                      <a:r>
                        <a:rPr lang="en-ID" sz="1100" u="none" strike="noStrike" dirty="0">
                          <a:effectLst/>
                        </a:rPr>
                        <a:t> </a:t>
                      </a:r>
                      <a:r>
                        <a:rPr lang="en-ID" sz="1100" u="none" strike="noStrike" dirty="0" err="1">
                          <a:effectLst/>
                        </a:rPr>
                        <a:t>iha</a:t>
                      </a:r>
                      <a:r>
                        <a:rPr lang="en-ID" sz="1100" u="none" strike="noStrike" dirty="0">
                          <a:effectLst/>
                        </a:rPr>
                        <a:t> Suco </a:t>
                      </a:r>
                      <a:r>
                        <a:rPr lang="en-ID" sz="1100" u="none" strike="noStrike" dirty="0" err="1">
                          <a:effectLst/>
                        </a:rPr>
                        <a:t>Tequinomata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301606"/>
                  </a:ext>
                </a:extLst>
              </a:tr>
              <a:tr h="395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Aldeia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Uma Kain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Asesu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La Asesus Bee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876935514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Bulubai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125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45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80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2229522275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Caicasalari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199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199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426749133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Iti-Daho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132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39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93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339598908"/>
                  </a:ext>
                </a:extLst>
              </a:tr>
              <a:tr h="78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Samaguia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149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49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100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801681377"/>
                  </a:ext>
                </a:extLst>
              </a:tr>
              <a:tr h="78360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Total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>
                          <a:effectLst/>
                        </a:rPr>
                        <a:t>605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133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472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59" marR="1959" marT="1959" marB="0" anchor="ctr"/>
                </a:tc>
                <a:extLst>
                  <a:ext uri="{0D108BD9-81ED-4DB2-BD59-A6C34878D82A}">
                    <a16:rowId xmlns:a16="http://schemas.microsoft.com/office/drawing/2014/main" val="199598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9061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0F8A21-833A-BDDE-5F8F-FE193CB2D9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9860935"/>
              </p:ext>
            </p:extLst>
          </p:nvPr>
        </p:nvGraphicFramePr>
        <p:xfrm>
          <a:off x="134754" y="305768"/>
          <a:ext cx="11521439" cy="57581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6599">
                  <a:extLst>
                    <a:ext uri="{9D8B030D-6E8A-4147-A177-3AD203B41FA5}">
                      <a16:colId xmlns:a16="http://schemas.microsoft.com/office/drawing/2014/main" val="4009364357"/>
                    </a:ext>
                  </a:extLst>
                </a:gridCol>
                <a:gridCol w="2224951">
                  <a:extLst>
                    <a:ext uri="{9D8B030D-6E8A-4147-A177-3AD203B41FA5}">
                      <a16:colId xmlns:a16="http://schemas.microsoft.com/office/drawing/2014/main" val="396923583"/>
                    </a:ext>
                  </a:extLst>
                </a:gridCol>
                <a:gridCol w="2759629">
                  <a:extLst>
                    <a:ext uri="{9D8B030D-6E8A-4147-A177-3AD203B41FA5}">
                      <a16:colId xmlns:a16="http://schemas.microsoft.com/office/drawing/2014/main" val="2182766241"/>
                    </a:ext>
                  </a:extLst>
                </a:gridCol>
                <a:gridCol w="2449166">
                  <a:extLst>
                    <a:ext uri="{9D8B030D-6E8A-4147-A177-3AD203B41FA5}">
                      <a16:colId xmlns:a16="http://schemas.microsoft.com/office/drawing/2014/main" val="2937843588"/>
                    </a:ext>
                  </a:extLst>
                </a:gridCol>
                <a:gridCol w="3001094">
                  <a:extLst>
                    <a:ext uri="{9D8B030D-6E8A-4147-A177-3AD203B41FA5}">
                      <a16:colId xmlns:a16="http://schemas.microsoft.com/office/drawing/2014/main" val="2183061753"/>
                    </a:ext>
                  </a:extLst>
                </a:gridCol>
              </a:tblGrid>
              <a:tr h="26280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>
                          <a:effectLst/>
                        </a:rPr>
                        <a:t>Rekapitulasaun Dados Sistema Bee Mos PA Quelicai Antiga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003045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No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Suco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Uma Kain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3396020044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Abafala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263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195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858904716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Afaça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509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220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289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3687703991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Guruça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618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618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3670175053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Uaitame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751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116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635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363889470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Namanei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511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327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184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138216213"/>
                  </a:ext>
                </a:extLst>
              </a:tr>
              <a:tr h="262802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Total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2652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731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1921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279837662"/>
                  </a:ext>
                </a:extLst>
              </a:tr>
              <a:tr h="26280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>
                          <a:effectLst/>
                        </a:rPr>
                        <a:t>Rekapitulasaun Sistema Bee mos iha Suco Abafala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760797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No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Aldeia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Uma Kain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Asesus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403836633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Assa - Loqui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3563833339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Caranu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861502752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Mamana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57823953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Telaha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93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80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2062975403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Total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 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263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68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195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763165006"/>
                  </a:ext>
                </a:extLst>
              </a:tr>
              <a:tr h="2393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78" marR="2878" marT="287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78" marR="2878" marT="287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78" marR="2878" marT="287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78" marR="2878" marT="287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78" marR="2878" marT="2878" marB="0" anchor="b"/>
                </a:tc>
                <a:extLst>
                  <a:ext uri="{0D108BD9-81ED-4DB2-BD59-A6C34878D82A}">
                    <a16:rowId xmlns:a16="http://schemas.microsoft.com/office/drawing/2014/main" val="82650081"/>
                  </a:ext>
                </a:extLst>
              </a:tr>
              <a:tr h="26280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>
                          <a:effectLst/>
                        </a:rPr>
                        <a:t>Rekapitulasaun Sistema Bee mos iha Suco Afaça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30598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No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Aldeia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Uma Kain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Asesus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535660679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Uligata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288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280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3306324806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Boralai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89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80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563430858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Vecubuti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132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132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1739175687"/>
                  </a:ext>
                </a:extLst>
              </a:tr>
              <a:tr h="262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Total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 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509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220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289</a:t>
                      </a:r>
                      <a:endParaRPr lang="en-ID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78" marR="2878" marT="2878" marB="0" anchor="ctr"/>
                </a:tc>
                <a:extLst>
                  <a:ext uri="{0D108BD9-81ED-4DB2-BD59-A6C34878D82A}">
                    <a16:rowId xmlns:a16="http://schemas.microsoft.com/office/drawing/2014/main" val="429645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983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CD7CDB9-1070-7783-A4C8-7D850D1B4A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9711757"/>
              </p:ext>
            </p:extLst>
          </p:nvPr>
        </p:nvGraphicFramePr>
        <p:xfrm>
          <a:off x="932046" y="1032042"/>
          <a:ext cx="10327908" cy="47939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5499">
                  <a:extLst>
                    <a:ext uri="{9D8B030D-6E8A-4147-A177-3AD203B41FA5}">
                      <a16:colId xmlns:a16="http://schemas.microsoft.com/office/drawing/2014/main" val="3422208160"/>
                    </a:ext>
                  </a:extLst>
                </a:gridCol>
                <a:gridCol w="1997451">
                  <a:extLst>
                    <a:ext uri="{9D8B030D-6E8A-4147-A177-3AD203B41FA5}">
                      <a16:colId xmlns:a16="http://schemas.microsoft.com/office/drawing/2014/main" val="1997151194"/>
                    </a:ext>
                  </a:extLst>
                </a:gridCol>
                <a:gridCol w="2461973">
                  <a:extLst>
                    <a:ext uri="{9D8B030D-6E8A-4147-A177-3AD203B41FA5}">
                      <a16:colId xmlns:a16="http://schemas.microsoft.com/office/drawing/2014/main" val="2214289183"/>
                    </a:ext>
                  </a:extLst>
                </a:gridCol>
                <a:gridCol w="2198748">
                  <a:extLst>
                    <a:ext uri="{9D8B030D-6E8A-4147-A177-3AD203B41FA5}">
                      <a16:colId xmlns:a16="http://schemas.microsoft.com/office/drawing/2014/main" val="3506353587"/>
                    </a:ext>
                  </a:extLst>
                </a:gridCol>
                <a:gridCol w="2694237">
                  <a:extLst>
                    <a:ext uri="{9D8B030D-6E8A-4147-A177-3AD203B41FA5}">
                      <a16:colId xmlns:a16="http://schemas.microsoft.com/office/drawing/2014/main" val="4157340789"/>
                    </a:ext>
                  </a:extLst>
                </a:gridCol>
              </a:tblGrid>
              <a:tr h="11691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Sistema Bee mos iha Suco Guruça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712877"/>
                  </a:ext>
                </a:extLst>
              </a:tr>
              <a:tr h="1124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031245412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Eu-Afa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4292236397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Fae-Ua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113818798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Laculela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1389652375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Saebere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3108332930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Uadaboru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4180753615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618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618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1920800904"/>
                  </a:ext>
                </a:extLst>
              </a:tr>
              <a:tr h="11691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Sucu Uaitame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601436"/>
                  </a:ext>
                </a:extLst>
              </a:tr>
              <a:tr h="1124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3447013000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Carano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235410222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Gamana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877756588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Gugulai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1739703902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Sialimo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656791202"/>
                  </a:ext>
                </a:extLst>
              </a:tr>
              <a:tr h="22268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751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635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1585602599"/>
                  </a:ext>
                </a:extLst>
              </a:tr>
              <a:tr h="116912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Sucu Namanei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613868"/>
                  </a:ext>
                </a:extLst>
              </a:tr>
              <a:tr h="1124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600931362"/>
                  </a:ext>
                </a:extLst>
              </a:tr>
              <a:tr h="322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Sirilaco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814201374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Daicou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4285889230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 - Sufa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606341370"/>
                  </a:ext>
                </a:extLst>
              </a:tr>
              <a:tr h="222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Loirae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840410936"/>
                  </a:ext>
                </a:extLst>
              </a:tr>
              <a:tr h="22268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511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184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7" marR="5567" marT="5567" marB="0" anchor="ctr"/>
                </a:tc>
                <a:extLst>
                  <a:ext uri="{0D108BD9-81ED-4DB2-BD59-A6C34878D82A}">
                    <a16:rowId xmlns:a16="http://schemas.microsoft.com/office/drawing/2014/main" val="2796436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5075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D201791-5191-DD95-E1FE-B561CE9058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8416562"/>
              </p:ext>
            </p:extLst>
          </p:nvPr>
        </p:nvGraphicFramePr>
        <p:xfrm>
          <a:off x="500513" y="279133"/>
          <a:ext cx="10578164" cy="61512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0586">
                  <a:extLst>
                    <a:ext uri="{9D8B030D-6E8A-4147-A177-3AD203B41FA5}">
                      <a16:colId xmlns:a16="http://schemas.microsoft.com/office/drawing/2014/main" val="2526040916"/>
                    </a:ext>
                  </a:extLst>
                </a:gridCol>
                <a:gridCol w="3659114">
                  <a:extLst>
                    <a:ext uri="{9D8B030D-6E8A-4147-A177-3AD203B41FA5}">
                      <a16:colId xmlns:a16="http://schemas.microsoft.com/office/drawing/2014/main" val="2489829927"/>
                    </a:ext>
                  </a:extLst>
                </a:gridCol>
                <a:gridCol w="1663233">
                  <a:extLst>
                    <a:ext uri="{9D8B030D-6E8A-4147-A177-3AD203B41FA5}">
                      <a16:colId xmlns:a16="http://schemas.microsoft.com/office/drawing/2014/main" val="72615550"/>
                    </a:ext>
                  </a:extLst>
                </a:gridCol>
                <a:gridCol w="1696499">
                  <a:extLst>
                    <a:ext uri="{9D8B030D-6E8A-4147-A177-3AD203B41FA5}">
                      <a16:colId xmlns:a16="http://schemas.microsoft.com/office/drawing/2014/main" val="3819502914"/>
                    </a:ext>
                  </a:extLst>
                </a:gridCol>
                <a:gridCol w="2228732">
                  <a:extLst>
                    <a:ext uri="{9D8B030D-6E8A-4147-A177-3AD203B41FA5}">
                      <a16:colId xmlns:a16="http://schemas.microsoft.com/office/drawing/2014/main" val="3207658934"/>
                    </a:ext>
                  </a:extLst>
                </a:gridCol>
              </a:tblGrid>
              <a:tr h="119697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Dados Sistema Bee Mos PA Quelicai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101"/>
                  </a:ext>
                </a:extLst>
              </a:tr>
              <a:tr h="138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Suco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430427546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Baguia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610031434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Bualale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941580237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Laculiu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88594662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Letemumu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689563982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Macalaco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995750874"/>
                  </a:ext>
                </a:extLst>
              </a:tr>
              <a:tr h="14082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2222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789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038192910"/>
                  </a:ext>
                </a:extLst>
              </a:tr>
              <a:tr h="73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Rekapitulasaun Sistema Bee mos iha Suco Baguia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517661"/>
                  </a:ext>
                </a:extLst>
              </a:tr>
              <a:tr h="138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856615603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Butileo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931836416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Laua-Liu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983002479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Saraida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784836826"/>
                  </a:ext>
                </a:extLst>
              </a:tr>
              <a:tr h="14082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443864603"/>
                  </a:ext>
                </a:extLst>
              </a:tr>
              <a:tr h="7745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Bualale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185712"/>
                  </a:ext>
                </a:extLst>
              </a:tr>
              <a:tr h="138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La </a:t>
                      </a:r>
                      <a:r>
                        <a:rPr lang="en-ID" sz="1200" u="none" strike="noStrike" dirty="0" err="1">
                          <a:effectLst/>
                        </a:rPr>
                        <a:t>Asesus</a:t>
                      </a:r>
                      <a:r>
                        <a:rPr lang="en-ID" sz="1200" u="none" strike="noStrike" dirty="0">
                          <a:effectLst/>
                        </a:rPr>
                        <a:t> Bee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64297884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Lialura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733376804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Osso-Mesa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741374683"/>
                  </a:ext>
                </a:extLst>
              </a:tr>
              <a:tr h="14082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698122744"/>
                  </a:ext>
                </a:extLst>
              </a:tr>
              <a:tr h="73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</a:t>
                      </a:r>
                      <a:r>
                        <a:rPr lang="en-ID" sz="1200" u="none" strike="noStrike" dirty="0" err="1">
                          <a:effectLst/>
                        </a:rPr>
                        <a:t>Laculiu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117933"/>
                  </a:ext>
                </a:extLst>
              </a:tr>
              <a:tr h="138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Asesu</a:t>
                      </a:r>
                      <a:r>
                        <a:rPr lang="en-ID" sz="1200" u="none" strike="noStrike" dirty="0">
                          <a:effectLst/>
                        </a:rPr>
                        <a:t> Bee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555513889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Lacoda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4187165536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Macububo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576954140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194958100"/>
                  </a:ext>
                </a:extLst>
              </a:tr>
              <a:tr h="14082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586765902"/>
                  </a:ext>
                </a:extLst>
              </a:tr>
              <a:tr h="73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Letemumu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289623"/>
                  </a:ext>
                </a:extLst>
              </a:tr>
              <a:tr h="138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68343446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Laumana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496744871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Labenei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1081428881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Manome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448507583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Uaidora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925558489"/>
                  </a:ext>
                </a:extLst>
              </a:tr>
              <a:tr h="140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Ruta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3742483403"/>
                  </a:ext>
                </a:extLst>
              </a:tr>
              <a:tr h="14082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860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807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521" marR="3521" marT="3521" marB="0" anchor="ctr"/>
                </a:tc>
                <a:extLst>
                  <a:ext uri="{0D108BD9-81ED-4DB2-BD59-A6C34878D82A}">
                    <a16:rowId xmlns:a16="http://schemas.microsoft.com/office/drawing/2014/main" val="2982894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12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DBF5838-CBCE-3091-EB6D-87635F2478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723524"/>
              </p:ext>
            </p:extLst>
          </p:nvPr>
        </p:nvGraphicFramePr>
        <p:xfrm>
          <a:off x="838200" y="2951639"/>
          <a:ext cx="9537835" cy="20916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5047">
                  <a:extLst>
                    <a:ext uri="{9D8B030D-6E8A-4147-A177-3AD203B41FA5}">
                      <a16:colId xmlns:a16="http://schemas.microsoft.com/office/drawing/2014/main" val="4029524822"/>
                    </a:ext>
                  </a:extLst>
                </a:gridCol>
                <a:gridCol w="3292019">
                  <a:extLst>
                    <a:ext uri="{9D8B030D-6E8A-4147-A177-3AD203B41FA5}">
                      <a16:colId xmlns:a16="http://schemas.microsoft.com/office/drawing/2014/main" val="580247305"/>
                    </a:ext>
                  </a:extLst>
                </a:gridCol>
                <a:gridCol w="1503205">
                  <a:extLst>
                    <a:ext uri="{9D8B030D-6E8A-4147-A177-3AD203B41FA5}">
                      <a16:colId xmlns:a16="http://schemas.microsoft.com/office/drawing/2014/main" val="3946772813"/>
                    </a:ext>
                  </a:extLst>
                </a:gridCol>
                <a:gridCol w="1533269">
                  <a:extLst>
                    <a:ext uri="{9D8B030D-6E8A-4147-A177-3AD203B41FA5}">
                      <a16:colId xmlns:a16="http://schemas.microsoft.com/office/drawing/2014/main" val="3281825543"/>
                    </a:ext>
                  </a:extLst>
                </a:gridCol>
                <a:gridCol w="2014295">
                  <a:extLst>
                    <a:ext uri="{9D8B030D-6E8A-4147-A177-3AD203B41FA5}">
                      <a16:colId xmlns:a16="http://schemas.microsoft.com/office/drawing/2014/main" val="772182021"/>
                    </a:ext>
                  </a:extLst>
                </a:gridCol>
              </a:tblGrid>
              <a:tr h="20002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Rekapitulasaun Sistema Bee mos iha Sucu Macalaco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99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No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Aldeia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Uma Kain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Asesu Bee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La Asesus Bee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299701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Bocilai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150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150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0170707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2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Dafadae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121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121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427053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3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Macalira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70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30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40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6667926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Total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341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</a:rPr>
                        <a:t>180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</a:rPr>
                        <a:t>161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507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313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95ABF-E7D3-D9BB-BFA7-4BDC93250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740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SMASeA</a:t>
            </a:r>
            <a:endParaRPr lang="en-ID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FFEA34E-D35C-D218-39F9-EEDDF1282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216644"/>
              </p:ext>
            </p:extLst>
          </p:nvPr>
        </p:nvGraphicFramePr>
        <p:xfrm>
          <a:off x="1568919" y="962526"/>
          <a:ext cx="9452007" cy="5654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6551">
                  <a:extLst>
                    <a:ext uri="{9D8B030D-6E8A-4147-A177-3AD203B41FA5}">
                      <a16:colId xmlns:a16="http://schemas.microsoft.com/office/drawing/2014/main" val="1360259614"/>
                    </a:ext>
                  </a:extLst>
                </a:gridCol>
                <a:gridCol w="2827855">
                  <a:extLst>
                    <a:ext uri="{9D8B030D-6E8A-4147-A177-3AD203B41FA5}">
                      <a16:colId xmlns:a16="http://schemas.microsoft.com/office/drawing/2014/main" val="292126732"/>
                    </a:ext>
                  </a:extLst>
                </a:gridCol>
                <a:gridCol w="1665722">
                  <a:extLst>
                    <a:ext uri="{9D8B030D-6E8A-4147-A177-3AD203B41FA5}">
                      <a16:colId xmlns:a16="http://schemas.microsoft.com/office/drawing/2014/main" val="758193554"/>
                    </a:ext>
                  </a:extLst>
                </a:gridCol>
                <a:gridCol w="1646352">
                  <a:extLst>
                    <a:ext uri="{9D8B030D-6E8A-4147-A177-3AD203B41FA5}">
                      <a16:colId xmlns:a16="http://schemas.microsoft.com/office/drawing/2014/main" val="1824268542"/>
                    </a:ext>
                  </a:extLst>
                </a:gridCol>
                <a:gridCol w="2285527">
                  <a:extLst>
                    <a:ext uri="{9D8B030D-6E8A-4147-A177-3AD203B41FA5}">
                      <a16:colId xmlns:a16="http://schemas.microsoft.com/office/drawing/2014/main" val="1106961160"/>
                    </a:ext>
                  </a:extLst>
                </a:gridCol>
              </a:tblGrid>
              <a:tr h="26479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Rekapitulasaun</a:t>
                      </a:r>
                      <a:r>
                        <a:rPr lang="en-ID" sz="1200" u="none" strike="noStrike" dirty="0">
                          <a:effectLst/>
                        </a:rPr>
                        <a:t> Sistema Bee </a:t>
                      </a:r>
                      <a:r>
                        <a:rPr lang="en-ID" sz="1200" u="none" strike="noStrike" dirty="0" err="1">
                          <a:effectLst/>
                        </a:rPr>
                        <a:t>mos</a:t>
                      </a:r>
                      <a:r>
                        <a:rPr lang="en-ID" sz="1200" u="none" strike="noStrike" dirty="0">
                          <a:effectLst/>
                        </a:rPr>
                        <a:t> </a:t>
                      </a:r>
                      <a:r>
                        <a:rPr lang="en-ID" sz="1200" u="none" strike="noStrike" dirty="0" err="1">
                          <a:effectLst/>
                        </a:rPr>
                        <a:t>iha</a:t>
                      </a:r>
                      <a:r>
                        <a:rPr lang="en-ID" sz="1200" u="none" strike="noStrike" dirty="0">
                          <a:effectLst/>
                        </a:rPr>
                        <a:t> Suco Bahu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99719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00423504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Ana-Ulo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889025656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Boi-le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252136933"/>
                  </a:ext>
                </a:extLst>
              </a:tr>
              <a:tr h="2647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Lamegua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709050273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Macadai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71747282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Ro-Ulo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455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978394409"/>
                  </a:ext>
                </a:extLst>
              </a:tr>
              <a:tr h="16531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Total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1970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1630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50087148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Bucoli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645926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915434042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Aubaca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58226066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Lequi</a:t>
                      </a:r>
                      <a:r>
                        <a:rPr lang="en-ID" sz="1200" u="none" strike="noStrike" dirty="0">
                          <a:effectLst/>
                        </a:rPr>
                        <a:t> Loi </a:t>
                      </a:r>
                      <a:r>
                        <a:rPr lang="en-ID" sz="1200" u="none" strike="noStrike" dirty="0" err="1">
                          <a:effectLst/>
                        </a:rPr>
                        <a:t>Uato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77841098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Luliheni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311574853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Macadai</a:t>
                      </a:r>
                      <a:r>
                        <a:rPr lang="en-ID" sz="1200" u="none" strike="noStrike" dirty="0">
                          <a:effectLst/>
                        </a:rPr>
                        <a:t> de Baixo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65617292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Macadai de Cima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189242238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Uaisemo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849193547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785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718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423288640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Buibau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86722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Aldeia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84756835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Buibau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616861338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Loidua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399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115330345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735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679943694"/>
                  </a:ext>
                </a:extLst>
              </a:tr>
              <a:tr h="167158"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Builai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400614"/>
                  </a:ext>
                </a:extLst>
              </a:tr>
              <a:tr h="1653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Aldeia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4097638491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2418717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Builai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232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1758484794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Manulai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091208031"/>
                  </a:ext>
                </a:extLst>
              </a:tr>
              <a:tr h="1671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Samalaculiba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177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108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063916245"/>
                  </a:ext>
                </a:extLst>
              </a:tr>
              <a:tr h="16715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505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250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255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38" marR="6938" marT="6938" marB="0" anchor="ctr"/>
                </a:tc>
                <a:extLst>
                  <a:ext uri="{0D108BD9-81ED-4DB2-BD59-A6C34878D82A}">
                    <a16:rowId xmlns:a16="http://schemas.microsoft.com/office/drawing/2014/main" val="220411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4576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5C421A-9E4E-DC32-A6A4-5ECD99E158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605577"/>
              </p:ext>
            </p:extLst>
          </p:nvPr>
        </p:nvGraphicFramePr>
        <p:xfrm>
          <a:off x="1520792" y="606151"/>
          <a:ext cx="8951495" cy="5671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4501">
                  <a:extLst>
                    <a:ext uri="{9D8B030D-6E8A-4147-A177-3AD203B41FA5}">
                      <a16:colId xmlns:a16="http://schemas.microsoft.com/office/drawing/2014/main" val="1939981960"/>
                    </a:ext>
                  </a:extLst>
                </a:gridCol>
                <a:gridCol w="2469618">
                  <a:extLst>
                    <a:ext uri="{9D8B030D-6E8A-4147-A177-3AD203B41FA5}">
                      <a16:colId xmlns:a16="http://schemas.microsoft.com/office/drawing/2014/main" val="915255479"/>
                    </a:ext>
                  </a:extLst>
                </a:gridCol>
                <a:gridCol w="1639493">
                  <a:extLst>
                    <a:ext uri="{9D8B030D-6E8A-4147-A177-3AD203B41FA5}">
                      <a16:colId xmlns:a16="http://schemas.microsoft.com/office/drawing/2014/main" val="2564094361"/>
                    </a:ext>
                  </a:extLst>
                </a:gridCol>
                <a:gridCol w="1604905">
                  <a:extLst>
                    <a:ext uri="{9D8B030D-6E8A-4147-A177-3AD203B41FA5}">
                      <a16:colId xmlns:a16="http://schemas.microsoft.com/office/drawing/2014/main" val="1923008405"/>
                    </a:ext>
                  </a:extLst>
                </a:gridCol>
                <a:gridCol w="2102978">
                  <a:extLst>
                    <a:ext uri="{9D8B030D-6E8A-4147-A177-3AD203B41FA5}">
                      <a16:colId xmlns:a16="http://schemas.microsoft.com/office/drawing/2014/main" val="3290893988"/>
                    </a:ext>
                  </a:extLst>
                </a:gridCol>
              </a:tblGrid>
              <a:tr h="183646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Rekapitulasaun Dados Sistema Bee Mos PA Quelicai Matebian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44320"/>
                  </a:ext>
                </a:extLst>
              </a:tr>
              <a:tr h="1091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No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Suco</a:t>
                      </a:r>
                      <a:endParaRPr lang="en-ID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Uma Kain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Asesus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3548948745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 err="1">
                          <a:effectLst/>
                        </a:rPr>
                        <a:t>Aboo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400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400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226858007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Laisorulai de Baixo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358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358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975793143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 err="1">
                          <a:effectLst/>
                        </a:rPr>
                        <a:t>Laisorulai</a:t>
                      </a:r>
                      <a:r>
                        <a:rPr lang="en-ID" sz="1600" u="none" strike="noStrike" dirty="0">
                          <a:effectLst/>
                        </a:rPr>
                        <a:t> de Cima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327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312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1231085096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Lelalai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430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365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603370726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Maluru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428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367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61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4020047778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Total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 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1943</a:t>
                      </a:r>
                      <a:endParaRPr lang="en-ID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744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1199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3563440182"/>
                  </a:ext>
                </a:extLst>
              </a:tr>
              <a:tr h="189048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Rekapitulasaun Sistema Bee mos iha Suco Aboo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806688"/>
                  </a:ext>
                </a:extLst>
              </a:tr>
              <a:tr h="1091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No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Aldeia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Uma Kain</a:t>
                      </a:r>
                      <a:endParaRPr lang="en-ID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Asesus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859627004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Abo Cairedo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106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106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3078340035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Abo Dae Mena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107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107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1686538371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Abo Lir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98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98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189979704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Abo Matebian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89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89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327482458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Total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 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400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400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1308824892"/>
                  </a:ext>
                </a:extLst>
              </a:tr>
              <a:tr h="8102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1" marR="5401" marT="540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1" marR="5401" marT="540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1" marR="5401" marT="540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1" marR="5401" marT="540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1" marR="5401" marT="5401" marB="0" anchor="b"/>
                </a:tc>
                <a:extLst>
                  <a:ext uri="{0D108BD9-81ED-4DB2-BD59-A6C34878D82A}">
                    <a16:rowId xmlns:a16="http://schemas.microsoft.com/office/drawing/2014/main" val="1223514530"/>
                  </a:ext>
                </a:extLst>
              </a:tr>
              <a:tr h="113429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Rekapitulasaun Sistema Bee mos iha Suco Laisorulai De Baixo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635139"/>
                  </a:ext>
                </a:extLst>
              </a:tr>
              <a:tr h="1091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No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Aldeia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Uma Kain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Asesu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La Asesus Bee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1526957663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Dara - Oma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118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0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118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179418436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Lego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46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46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675361645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Saua- Cassa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104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104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2558824287"/>
                  </a:ext>
                </a:extLst>
              </a:tr>
              <a:tr h="2160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Ulu-Soro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90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90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3197706990"/>
                  </a:ext>
                </a:extLst>
              </a:tr>
              <a:tr h="21605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Total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358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>
                          <a:effectLst/>
                        </a:rPr>
                        <a:t>0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600" u="none" strike="noStrike" dirty="0">
                          <a:effectLst/>
                        </a:rPr>
                        <a:t>358</a:t>
                      </a:r>
                      <a:endParaRPr lang="en-ID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01" marR="5401" marT="5401" marB="0" anchor="ctr"/>
                </a:tc>
                <a:extLst>
                  <a:ext uri="{0D108BD9-81ED-4DB2-BD59-A6C34878D82A}">
                    <a16:rowId xmlns:a16="http://schemas.microsoft.com/office/drawing/2014/main" val="1582123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1135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F2E3BC6-04E3-5793-5662-1908F9749C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5820063"/>
              </p:ext>
            </p:extLst>
          </p:nvPr>
        </p:nvGraphicFramePr>
        <p:xfrm>
          <a:off x="317634" y="701826"/>
          <a:ext cx="10789921" cy="46607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5013">
                  <a:extLst>
                    <a:ext uri="{9D8B030D-6E8A-4147-A177-3AD203B41FA5}">
                      <a16:colId xmlns:a16="http://schemas.microsoft.com/office/drawing/2014/main" val="2379730734"/>
                    </a:ext>
                  </a:extLst>
                </a:gridCol>
                <a:gridCol w="2986047">
                  <a:extLst>
                    <a:ext uri="{9D8B030D-6E8A-4147-A177-3AD203B41FA5}">
                      <a16:colId xmlns:a16="http://schemas.microsoft.com/office/drawing/2014/main" val="97777991"/>
                    </a:ext>
                  </a:extLst>
                </a:gridCol>
                <a:gridCol w="1982336">
                  <a:extLst>
                    <a:ext uri="{9D8B030D-6E8A-4147-A177-3AD203B41FA5}">
                      <a16:colId xmlns:a16="http://schemas.microsoft.com/office/drawing/2014/main" val="3590476312"/>
                    </a:ext>
                  </a:extLst>
                </a:gridCol>
                <a:gridCol w="1932147">
                  <a:extLst>
                    <a:ext uri="{9D8B030D-6E8A-4147-A177-3AD203B41FA5}">
                      <a16:colId xmlns:a16="http://schemas.microsoft.com/office/drawing/2014/main" val="3214306097"/>
                    </a:ext>
                  </a:extLst>
                </a:gridCol>
                <a:gridCol w="2534378">
                  <a:extLst>
                    <a:ext uri="{9D8B030D-6E8A-4147-A177-3AD203B41FA5}">
                      <a16:colId xmlns:a16="http://schemas.microsoft.com/office/drawing/2014/main" val="1195645269"/>
                    </a:ext>
                  </a:extLst>
                </a:gridCol>
              </a:tblGrid>
              <a:tr h="24422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Laisorulai Lai De Cima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20490"/>
                  </a:ext>
                </a:extLst>
              </a:tr>
              <a:tr h="1252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3265548898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Baticasa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2014554385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Uaidaba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1594338947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Uata Liu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665709494"/>
                  </a:ext>
                </a:extLst>
              </a:tr>
              <a:tr h="24793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312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3841168849"/>
                  </a:ext>
                </a:extLst>
              </a:tr>
              <a:tr h="130168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Lelalai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527202"/>
                  </a:ext>
                </a:extLst>
              </a:tr>
              <a:tr h="1252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1487075163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Daua-Duca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870375634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Desa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1762652466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Maluru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2957879048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Ossoliro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1477830201"/>
                  </a:ext>
                </a:extLst>
              </a:tr>
              <a:tr h="24793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4034830565"/>
                  </a:ext>
                </a:extLst>
              </a:tr>
              <a:tr h="130168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Sucu Maluru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969781"/>
                  </a:ext>
                </a:extLst>
              </a:tr>
              <a:tr h="1252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716023258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Loilubu Uagua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3815968635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Namanei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920276979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Samafano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794832776"/>
                  </a:ext>
                </a:extLst>
              </a:tr>
              <a:tr h="247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Uaroro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3750908973"/>
                  </a:ext>
                </a:extLst>
              </a:tr>
              <a:tr h="24793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428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61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98" marR="6198" marT="6198" marB="0" anchor="ctr"/>
                </a:tc>
                <a:extLst>
                  <a:ext uri="{0D108BD9-81ED-4DB2-BD59-A6C34878D82A}">
                    <a16:rowId xmlns:a16="http://schemas.microsoft.com/office/drawing/2014/main" val="1840324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71175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488BCC9-5370-1FE5-2D34-3A837C07AC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60157"/>
              </p:ext>
            </p:extLst>
          </p:nvPr>
        </p:nvGraphicFramePr>
        <p:xfrm>
          <a:off x="683394" y="76924"/>
          <a:ext cx="10299033" cy="67041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8893">
                  <a:extLst>
                    <a:ext uri="{9D8B030D-6E8A-4147-A177-3AD203B41FA5}">
                      <a16:colId xmlns:a16="http://schemas.microsoft.com/office/drawing/2014/main" val="3510825052"/>
                    </a:ext>
                  </a:extLst>
                </a:gridCol>
                <a:gridCol w="3388192">
                  <a:extLst>
                    <a:ext uri="{9D8B030D-6E8A-4147-A177-3AD203B41FA5}">
                      <a16:colId xmlns:a16="http://schemas.microsoft.com/office/drawing/2014/main" val="4292913762"/>
                    </a:ext>
                  </a:extLst>
                </a:gridCol>
                <a:gridCol w="1734435">
                  <a:extLst>
                    <a:ext uri="{9D8B030D-6E8A-4147-A177-3AD203B41FA5}">
                      <a16:colId xmlns:a16="http://schemas.microsoft.com/office/drawing/2014/main" val="4156909532"/>
                    </a:ext>
                  </a:extLst>
                </a:gridCol>
                <a:gridCol w="1714266">
                  <a:extLst>
                    <a:ext uri="{9D8B030D-6E8A-4147-A177-3AD203B41FA5}">
                      <a16:colId xmlns:a16="http://schemas.microsoft.com/office/drawing/2014/main" val="1127631628"/>
                    </a:ext>
                  </a:extLst>
                </a:gridCol>
                <a:gridCol w="2393247">
                  <a:extLst>
                    <a:ext uri="{9D8B030D-6E8A-4147-A177-3AD203B41FA5}">
                      <a16:colId xmlns:a16="http://schemas.microsoft.com/office/drawing/2014/main" val="3226670661"/>
                    </a:ext>
                  </a:extLst>
                </a:gridCol>
              </a:tblGrid>
              <a:tr h="69247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Dados Sistema Bee Mos PA Venilale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925526"/>
                  </a:ext>
                </a:extLst>
              </a:tr>
              <a:tr h="666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Suco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98795934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Bado -Ho'o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098244704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Baha-Mori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546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642291003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Fatulia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079215191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Uai-Oli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289102694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Uailaha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004498358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Uato-Haco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548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928436399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Uma-Ana-Ico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248540678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Uma-Ana-Ulo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269000852"/>
                  </a:ext>
                </a:extLst>
              </a:tr>
              <a:tr h="13189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4764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3307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1457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013872831"/>
                  </a:ext>
                </a:extLst>
              </a:tr>
              <a:tr h="2565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Bado - Ho'o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816943065"/>
                  </a:ext>
                </a:extLst>
              </a:tr>
              <a:tr h="666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960447950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Uaibobo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443322410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Uaicana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321150337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065164519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Uatubelaoli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020781957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Ana Ico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097316239"/>
                  </a:ext>
                </a:extLst>
              </a:tr>
              <a:tr h="13189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257031140"/>
                  </a:ext>
                </a:extLst>
              </a:tr>
              <a:tr h="69247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Baha - Mori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42623"/>
                  </a:ext>
                </a:extLst>
              </a:tr>
              <a:tr h="666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117618518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Caimale - Ho'o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469481418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Cumo - Oli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19280084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Lacu - Uma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661310265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Lia -Oli 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178436243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Neo - Ho'o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890462492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Uaio - Toque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3254000512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546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72517866"/>
                  </a:ext>
                </a:extLst>
              </a:tr>
              <a:tr h="69247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Fatulia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40195"/>
                  </a:ext>
                </a:extLst>
              </a:tr>
              <a:tr h="666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998624503"/>
                  </a:ext>
                </a:extLst>
              </a:tr>
              <a:tr h="1912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 Dato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1921900654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 - Uaque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573931769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  Tobonu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53263791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Uatulia - Ana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417265539"/>
                  </a:ext>
                </a:extLst>
              </a:tr>
              <a:tr h="13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58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97" marR="3297" marT="3297" marB="0" anchor="ctr"/>
                </a:tc>
                <a:extLst>
                  <a:ext uri="{0D108BD9-81ED-4DB2-BD59-A6C34878D82A}">
                    <a16:rowId xmlns:a16="http://schemas.microsoft.com/office/drawing/2014/main" val="2568244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8676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ECFC1D6-3E18-2291-CEC7-390A4CA2C2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4905559"/>
              </p:ext>
            </p:extLst>
          </p:nvPr>
        </p:nvGraphicFramePr>
        <p:xfrm>
          <a:off x="412282" y="165460"/>
          <a:ext cx="11367436" cy="6527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1323">
                  <a:extLst>
                    <a:ext uri="{9D8B030D-6E8A-4147-A177-3AD203B41FA5}">
                      <a16:colId xmlns:a16="http://schemas.microsoft.com/office/drawing/2014/main" val="3827937964"/>
                    </a:ext>
                  </a:extLst>
                </a:gridCol>
                <a:gridCol w="3744563">
                  <a:extLst>
                    <a:ext uri="{9D8B030D-6E8A-4147-A177-3AD203B41FA5}">
                      <a16:colId xmlns:a16="http://schemas.microsoft.com/office/drawing/2014/main" val="279576270"/>
                    </a:ext>
                  </a:extLst>
                </a:gridCol>
                <a:gridCol w="1916860">
                  <a:extLst>
                    <a:ext uri="{9D8B030D-6E8A-4147-A177-3AD203B41FA5}">
                      <a16:colId xmlns:a16="http://schemas.microsoft.com/office/drawing/2014/main" val="2644468286"/>
                    </a:ext>
                  </a:extLst>
                </a:gridCol>
                <a:gridCol w="1894573">
                  <a:extLst>
                    <a:ext uri="{9D8B030D-6E8A-4147-A177-3AD203B41FA5}">
                      <a16:colId xmlns:a16="http://schemas.microsoft.com/office/drawing/2014/main" val="2246931862"/>
                    </a:ext>
                  </a:extLst>
                </a:gridCol>
                <a:gridCol w="2630117">
                  <a:extLst>
                    <a:ext uri="{9D8B030D-6E8A-4147-A177-3AD203B41FA5}">
                      <a16:colId xmlns:a16="http://schemas.microsoft.com/office/drawing/2014/main" val="3250298489"/>
                    </a:ext>
                  </a:extLst>
                </a:gridCol>
              </a:tblGrid>
              <a:tr h="7577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u="none" strike="noStrike">
                          <a:effectLst/>
                        </a:rPr>
                        <a:t>Rekapitulasaun Sistema Bee mos iha Suco Uai - Oli</a:t>
                      </a:r>
                      <a:endParaRPr lang="fi-FI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81493"/>
                  </a:ext>
                </a:extLst>
              </a:tr>
              <a:tr h="728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217657685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Aca - Uata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018717629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Luli - Bau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14764253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 -Aê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360313499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 - Missa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2361836727"/>
                  </a:ext>
                </a:extLst>
              </a:tr>
              <a:tr h="14432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588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227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779659"/>
                  </a:ext>
                </a:extLst>
              </a:tr>
              <a:tr h="7577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Uailaha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252138"/>
                  </a:ext>
                </a:extLst>
              </a:tr>
              <a:tr h="728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600838076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Caihuru -Lale de Baixo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4238965344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 err="1">
                          <a:effectLst/>
                        </a:rPr>
                        <a:t>Caihuru</a:t>
                      </a:r>
                      <a:r>
                        <a:rPr lang="en-ID" sz="1200" u="none" strike="noStrike" dirty="0">
                          <a:effectLst/>
                        </a:rPr>
                        <a:t> - Lale de Cimo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728077933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Caubai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726558910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Luha - Oli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679966617"/>
                  </a:ext>
                </a:extLst>
              </a:tr>
              <a:tr h="14432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197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2241107437"/>
                  </a:ext>
                </a:extLst>
              </a:tr>
              <a:tr h="7577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Uatu - Haco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727120"/>
                  </a:ext>
                </a:extLst>
              </a:tr>
              <a:tr h="728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2823599926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Liabala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028477056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Ossogori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793798375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 Tali Bu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2264205852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 - Assa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337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540399492"/>
                  </a:ext>
                </a:extLst>
              </a:tr>
              <a:tr h="14432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814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548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4266342275"/>
                  </a:ext>
                </a:extLst>
              </a:tr>
              <a:tr h="7577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Sistema Bee mos iha Suco Uma - Ana - Ico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672912"/>
                  </a:ext>
                </a:extLst>
              </a:tr>
              <a:tr h="728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676075426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Betu Nau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219314669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 - Te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982280849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Uaitu - Nau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096121919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Quele Boro - Uai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364528228"/>
                  </a:ext>
                </a:extLst>
              </a:tr>
              <a:tr h="14432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364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643150137"/>
                  </a:ext>
                </a:extLst>
              </a:tr>
              <a:tr h="75770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Sistema Bee mos iha Suco Uma - Ana - Ulo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0708"/>
                  </a:ext>
                </a:extLst>
              </a:tr>
              <a:tr h="728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34924380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Caihula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1070081176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 Guigui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4133522460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Nunu Doku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3806916128"/>
                  </a:ext>
                </a:extLst>
              </a:tr>
              <a:tr h="144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Venilale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216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4042086126"/>
                  </a:ext>
                </a:extLst>
              </a:tr>
              <a:tr h="14432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650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160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08" marR="3608" marT="3608" marB="0" anchor="ctr"/>
                </a:tc>
                <a:extLst>
                  <a:ext uri="{0D108BD9-81ED-4DB2-BD59-A6C34878D82A}">
                    <a16:rowId xmlns:a16="http://schemas.microsoft.com/office/drawing/2014/main" val="2511624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911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4132C7-0EAF-193F-2A3D-D79A9C079A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4689026"/>
              </p:ext>
            </p:extLst>
          </p:nvPr>
        </p:nvGraphicFramePr>
        <p:xfrm>
          <a:off x="635267" y="1"/>
          <a:ext cx="11184557" cy="69174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4718">
                  <a:extLst>
                    <a:ext uri="{9D8B030D-6E8A-4147-A177-3AD203B41FA5}">
                      <a16:colId xmlns:a16="http://schemas.microsoft.com/office/drawing/2014/main" val="222391820"/>
                    </a:ext>
                  </a:extLst>
                </a:gridCol>
                <a:gridCol w="3346199">
                  <a:extLst>
                    <a:ext uri="{9D8B030D-6E8A-4147-A177-3AD203B41FA5}">
                      <a16:colId xmlns:a16="http://schemas.microsoft.com/office/drawing/2014/main" val="3695294302"/>
                    </a:ext>
                  </a:extLst>
                </a:gridCol>
                <a:gridCol w="1971050">
                  <a:extLst>
                    <a:ext uri="{9D8B030D-6E8A-4147-A177-3AD203B41FA5}">
                      <a16:colId xmlns:a16="http://schemas.microsoft.com/office/drawing/2014/main" val="1709590831"/>
                    </a:ext>
                  </a:extLst>
                </a:gridCol>
                <a:gridCol w="1948129">
                  <a:extLst>
                    <a:ext uri="{9D8B030D-6E8A-4147-A177-3AD203B41FA5}">
                      <a16:colId xmlns:a16="http://schemas.microsoft.com/office/drawing/2014/main" val="3573633206"/>
                    </a:ext>
                  </a:extLst>
                </a:gridCol>
                <a:gridCol w="2704461">
                  <a:extLst>
                    <a:ext uri="{9D8B030D-6E8A-4147-A177-3AD203B41FA5}">
                      <a16:colId xmlns:a16="http://schemas.microsoft.com/office/drawing/2014/main" val="3529109260"/>
                    </a:ext>
                  </a:extLst>
                </a:gridCol>
              </a:tblGrid>
              <a:tr h="1791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Dados Sistema Bee Mos PA Vemasse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712131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Suco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024115567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Caicua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407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285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2880031808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Loilubu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383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088481859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Osso Uala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706537400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Ostico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214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624221308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Uaigae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739075815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Uatulari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492077851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Vemasse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513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943694384"/>
                  </a:ext>
                </a:extLst>
              </a:tr>
              <a:tr h="1791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2956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1829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1127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4076387367"/>
                  </a:ext>
                </a:extLst>
              </a:tr>
              <a:tr h="1791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Caicua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876365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401028133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Bahamori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2406049110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Caicua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518853697"/>
                  </a:ext>
                </a:extLst>
              </a:tr>
              <a:tr h="1791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407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285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192450253"/>
                  </a:ext>
                </a:extLst>
              </a:tr>
              <a:tr h="1791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Loilubu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589065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002097036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264311493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Caitaranau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522536773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Nunoti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844892463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Uaidau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139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2731219768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383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324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956165028"/>
                  </a:ext>
                </a:extLst>
              </a:tr>
              <a:tr h="1791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Sistema Bee mos iha Suco Ossouala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738832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2967712571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Caidenulale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745764855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Hoineuai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660005622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Lolinuno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436040167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Uaicnassa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130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2503536790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Ana Ico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838378171"/>
                  </a:ext>
                </a:extLst>
              </a:tr>
              <a:tr h="1791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535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980990896"/>
                  </a:ext>
                </a:extLst>
              </a:tr>
              <a:tr h="17915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Ostico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486145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544301693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1188455952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Bahamori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141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723129709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Haunau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67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59985870"/>
                  </a:ext>
                </a:extLst>
              </a:tr>
              <a:tr h="1791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Ostico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3836667963"/>
                  </a:ext>
                </a:extLst>
              </a:tr>
              <a:tr h="1791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493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279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214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079" marR="4079" marT="4079" marB="0" anchor="ctr"/>
                </a:tc>
                <a:extLst>
                  <a:ext uri="{0D108BD9-81ED-4DB2-BD59-A6C34878D82A}">
                    <a16:rowId xmlns:a16="http://schemas.microsoft.com/office/drawing/2014/main" val="410081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72274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908085D-840A-814A-E033-1C32EEFCB6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576778"/>
              </p:ext>
            </p:extLst>
          </p:nvPr>
        </p:nvGraphicFramePr>
        <p:xfrm>
          <a:off x="1668379" y="718720"/>
          <a:ext cx="8855242" cy="4626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0426">
                  <a:extLst>
                    <a:ext uri="{9D8B030D-6E8A-4147-A177-3AD203B41FA5}">
                      <a16:colId xmlns:a16="http://schemas.microsoft.com/office/drawing/2014/main" val="311037318"/>
                    </a:ext>
                  </a:extLst>
                </a:gridCol>
                <a:gridCol w="2657781">
                  <a:extLst>
                    <a:ext uri="{9D8B030D-6E8A-4147-A177-3AD203B41FA5}">
                      <a16:colId xmlns:a16="http://schemas.microsoft.com/office/drawing/2014/main" val="508019217"/>
                    </a:ext>
                  </a:extLst>
                </a:gridCol>
                <a:gridCol w="1558426">
                  <a:extLst>
                    <a:ext uri="{9D8B030D-6E8A-4147-A177-3AD203B41FA5}">
                      <a16:colId xmlns:a16="http://schemas.microsoft.com/office/drawing/2014/main" val="2303118282"/>
                    </a:ext>
                  </a:extLst>
                </a:gridCol>
                <a:gridCol w="1540304">
                  <a:extLst>
                    <a:ext uri="{9D8B030D-6E8A-4147-A177-3AD203B41FA5}">
                      <a16:colId xmlns:a16="http://schemas.microsoft.com/office/drawing/2014/main" val="239277758"/>
                    </a:ext>
                  </a:extLst>
                </a:gridCol>
                <a:gridCol w="2138305">
                  <a:extLst>
                    <a:ext uri="{9D8B030D-6E8A-4147-A177-3AD203B41FA5}">
                      <a16:colId xmlns:a16="http://schemas.microsoft.com/office/drawing/2014/main" val="483168576"/>
                    </a:ext>
                  </a:extLst>
                </a:gridCol>
              </a:tblGrid>
              <a:tr h="166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Uaigae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536310"/>
                  </a:ext>
                </a:extLst>
              </a:tr>
              <a:tr h="1605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524376178"/>
                  </a:ext>
                </a:extLst>
              </a:tr>
              <a:tr h="3179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Lari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140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580538275"/>
                  </a:ext>
                </a:extLst>
              </a:tr>
              <a:tr h="3179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Mota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120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18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280447903"/>
                  </a:ext>
                </a:extLst>
              </a:tr>
              <a:tr h="31796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268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242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26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413942668"/>
                  </a:ext>
                </a:extLst>
              </a:tr>
              <a:tr h="166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Rekapitulasaun Sistema Bee mos iha Suco Uatulari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287776"/>
                  </a:ext>
                </a:extLst>
              </a:tr>
              <a:tr h="1605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385136168"/>
                  </a:ext>
                </a:extLst>
              </a:tr>
              <a:tr h="3179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Bahalale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102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1004654131"/>
                  </a:ext>
                </a:extLst>
              </a:tr>
              <a:tr h="3179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Naulale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157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4292741280"/>
                  </a:ext>
                </a:extLst>
              </a:tr>
              <a:tr h="3179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Uaiharabo'o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2733407297"/>
                  </a:ext>
                </a:extLst>
              </a:tr>
              <a:tr h="31796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357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352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282130960"/>
                  </a:ext>
                </a:extLst>
              </a:tr>
              <a:tr h="166931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Rekapitulasaun Sistema Bee mos iha Suco Vemasse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182399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No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Aldeia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Uma Kain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Asesu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La Asesus Bee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389661883"/>
                  </a:ext>
                </a:extLst>
              </a:tr>
              <a:tr h="302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569355996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Oralan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1105821656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2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Betulale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170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89875417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Lor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95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1835165943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4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Raha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70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</a:t>
                      </a:r>
                      <a:endParaRPr lang="en-ID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020668447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Total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 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513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>
                          <a:effectLst/>
                        </a:rPr>
                        <a:t>340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200" u="none" strike="noStrike" dirty="0">
                          <a:effectLst/>
                        </a:rPr>
                        <a:t>173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49" marR="7949" marT="7949" marB="0" anchor="ctr"/>
                </a:tc>
                <a:extLst>
                  <a:ext uri="{0D108BD9-81ED-4DB2-BD59-A6C34878D82A}">
                    <a16:rowId xmlns:a16="http://schemas.microsoft.com/office/drawing/2014/main" val="3364048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275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4783</Words>
  <Application>Microsoft Office PowerPoint</Application>
  <PresentationFormat>Widescreen</PresentationFormat>
  <Paragraphs>3196</Paragraphs>
  <Slides>38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Office Theme</vt:lpstr>
      <vt:lpstr>Projetu Infraestrutura Munisipiu Baucau</vt:lpstr>
      <vt:lpstr>SM-ASeA</vt:lpstr>
      <vt:lpstr>EDTL, EP</vt:lpstr>
      <vt:lpstr>SM-OP</vt:lpstr>
      <vt:lpstr>PowerPoint Presentation</vt:lpstr>
      <vt:lpstr>Estrada ne’ebe konstrui husi Nasional ka Mega Projetu</vt:lpstr>
      <vt:lpstr>SM-Saude</vt:lpstr>
      <vt:lpstr>PowerPoint Presentation</vt:lpstr>
      <vt:lpstr>SM-Agrikultura</vt:lpstr>
      <vt:lpstr>PowerPoint Presentation</vt:lpstr>
      <vt:lpstr>PowerPoint Presentation</vt:lpstr>
      <vt:lpstr>SM-PDIM</vt:lpstr>
      <vt:lpstr>BTL, EP</vt:lpstr>
      <vt:lpstr>SM-Edukasaun</vt:lpstr>
      <vt:lpstr>Programa Nasional Dezenvolvimentu Suku</vt:lpstr>
      <vt:lpstr>Sumariu Projetu Infraestrutura Munisipiu Baucau</vt:lpstr>
      <vt:lpstr>kontinua</vt:lpstr>
      <vt:lpstr>PowerPoint Presentation</vt:lpstr>
      <vt:lpstr>SMASeA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SMASeA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rdtl 367</dc:creator>
  <cp:lastModifiedBy>allin one1</cp:lastModifiedBy>
  <cp:revision>46</cp:revision>
  <cp:lastPrinted>2026-02-05T12:51:06Z</cp:lastPrinted>
  <dcterms:created xsi:type="dcterms:W3CDTF">2026-02-03T01:18:28Z</dcterms:created>
  <dcterms:modified xsi:type="dcterms:W3CDTF">2026-02-05T12:52:03Z</dcterms:modified>
</cp:coreProperties>
</file>