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7" r:id="rId6"/>
    <p:sldId id="268" r:id="rId7"/>
    <p:sldId id="269" r:id="rId8"/>
    <p:sldId id="270" r:id="rId9"/>
    <p:sldId id="273" r:id="rId10"/>
    <p:sldId id="271" r:id="rId11"/>
    <p:sldId id="272" r:id="rId12"/>
    <p:sldId id="274" r:id="rId13"/>
    <p:sldId id="275" r:id="rId14"/>
    <p:sldId id="277" r:id="rId15"/>
    <p:sldId id="27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A44D07-8BC9-4925-96AA-AB4A6851FEFF}" v="34" dt="2026-02-04T02:54:24.3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472B5-6480-B7C9-1C3E-C5BC95D18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04D108-09C7-8624-B253-3646E47CD7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80328-F14C-66CE-7190-2B3D681DA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168-EDC7-4683-8D4E-48194E3CD64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2A475-A430-224D-D927-80EED8BB0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EAD1D-1589-5178-37A4-C826AEA3D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BAE9-14A5-444E-A87C-E4D9B975D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374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D99FA-3E33-53CE-C80F-93CA07FAE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102B9-2F02-3265-F826-42006423E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5AEB1-3B4D-B331-FACD-CFD7DB100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168-EDC7-4683-8D4E-48194E3CD64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C192D-D525-AEF1-5607-FFF474B68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F99FA-C488-6E4F-0A85-E083718BA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BAE9-14A5-444E-A87C-E4D9B975D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756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F6802-4694-4433-EBDA-DDB0D29C2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C861F8-07FA-AA3B-1A72-DAB34C06A3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9EE69-5AB0-4344-BA52-C3A1A94DB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168-EDC7-4683-8D4E-48194E3CD64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44FCD-58D1-3F51-81C2-BBF3A156A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E5184-1F26-E6E5-1F50-8E12A5243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BAE9-14A5-444E-A87C-E4D9B975D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182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753E9-67D8-7B7C-8CF3-67BE63CEA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AF42C-37CB-123E-89BC-3534A43885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66C6F-5408-D906-C841-FB7958CA6E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4FD206-97E2-266D-2AF9-3525D6A1E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168-EDC7-4683-8D4E-48194E3CD64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A369DE-FC33-2330-3285-8BFF7F592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FDF13F-5719-1D99-2A27-14DA5EF73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BAE9-14A5-444E-A87C-E4D9B975D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007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8B236-007B-61D9-A6F6-26A921BC9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F277F-5D05-4156-5AF5-0D87553DE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A024C5-149D-07D5-FBF0-CCA1A9F249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40FE40-ACCC-718C-3090-EDD0F2CEAC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E4CC42-B2D5-AAB0-FD05-68ADA50A5D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C523F7-D983-3932-020B-BE5EC0490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168-EDC7-4683-8D4E-48194E3CD64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4DE4C5-A48C-6F9C-8353-098E01246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65059E-07A7-DCD1-5B12-8E0BEBC7B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BAE9-14A5-444E-A87C-E4D9B975D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800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21EE-0C5D-87D7-51CF-EC30BC284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D280AD-4E43-5CE3-08D9-027F1368F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168-EDC7-4683-8D4E-48194E3CD64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B86F73-51BF-EC4C-5854-998296E9D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7F7870-D196-9DAC-6476-5975FF847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BAE9-14A5-444E-A87C-E4D9B975D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748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378BE1-482F-7ED9-9C03-4E62AEE69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168-EDC7-4683-8D4E-48194E3CD64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248D6A-EAD9-3F2A-5185-66281C3A3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5205AB-A823-7A88-C5A1-BF5124195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BAE9-14A5-444E-A87C-E4D9B975D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91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4B16F-3ABE-E559-45CD-426DE82F1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C928B-395F-C3F0-EBD1-73D7DB1A8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F5422-C5E3-6351-752A-A3E7DC5A3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831F54-86DF-06BC-8750-260281FC6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168-EDC7-4683-8D4E-48194E3CD64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64518C-830D-ABD8-DC61-9CF2F2303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0905B2-68A4-7023-FE15-71B743E47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BAE9-14A5-444E-A87C-E4D9B975D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460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5002D-CE4B-04B8-D7B7-451B1D548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57C529-9205-4938-1E8E-AED14633E4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ED063-5FC3-96AF-A8E0-20B49D2E2A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58B414-6179-ED56-1BAC-9A56EE02D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168-EDC7-4683-8D4E-48194E3CD64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982889-D831-61EF-7A19-746E19EBD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DA5E4D-2673-8A45-E5B9-503E73F73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BAE9-14A5-444E-A87C-E4D9B975D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01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47570-6EA7-F23F-81EF-B47679116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08DDE1-CB68-1768-C77C-15124A91B2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4B353-0407-A91A-91BC-A7F31DEDF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168-EDC7-4683-8D4E-48194E3CD64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BB424-B8B6-36CF-DE09-074371513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A56F3-7573-BE99-B200-195938926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BAE9-14A5-444E-A87C-E4D9B975D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47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418D38-7B50-125A-2B26-4961494F5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B1C6E-EFDA-DE87-81B3-954EE290AC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D7953-E2D6-E414-9761-330D748E2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168-EDC7-4683-8D4E-48194E3CD64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1A30F-8710-6901-D47A-FA695BD49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96ECA-F2FB-198D-D8EE-EFEA85F9C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BAE9-14A5-444E-A87C-E4D9B975D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93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3EF93E-2BF4-B676-3E16-785809D01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DA6EA2-66A7-1D4F-6140-9E61328B9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8F0A-9D04-D867-9A5C-2D981B6C88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7D168-EDC7-4683-8D4E-48194E3CD64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B268C-D126-90BA-1415-7F843EA965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9E08F-1610-E64E-BAFB-3219FB01C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0BAE9-14A5-444E-A87C-E4D9B975D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32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1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0E13C-E21E-29C1-5251-A1297BC4EF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7800" y="-142875"/>
            <a:ext cx="9144000" cy="947738"/>
          </a:xfrm>
        </p:spPr>
        <p:txBody>
          <a:bodyPr/>
          <a:lstStyle/>
          <a:p>
            <a:r>
              <a:rPr lang="en-US" b="1" dirty="0"/>
              <a:t>SM-</a:t>
            </a:r>
            <a:r>
              <a:rPr lang="en-US" b="1" dirty="0" err="1"/>
              <a:t>Agrikultura</a:t>
            </a:r>
            <a:endParaRPr lang="en-US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2AF9C89-D5AA-60D8-0C8E-5A0049C76D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580506"/>
              </p:ext>
            </p:extLst>
          </p:nvPr>
        </p:nvGraphicFramePr>
        <p:xfrm>
          <a:off x="2270125" y="1062991"/>
          <a:ext cx="8128000" cy="1155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40010217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82245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</a:t>
                      </a:r>
                      <a:r>
                        <a:rPr lang="en-US" dirty="0" err="1"/>
                        <a:t>Ekstensionista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995249"/>
                  </a:ext>
                </a:extLst>
              </a:tr>
              <a:tr h="414019">
                <a:tc>
                  <a:txBody>
                    <a:bodyPr/>
                    <a:lstStyle/>
                    <a:p>
                      <a:r>
                        <a:rPr lang="en-US" dirty="0"/>
                        <a:t>Total Suku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350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Ekstensionista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ne’ebe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falta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28491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A0B5282-6808-E2A8-488C-6B79EBA132A5}"/>
              </a:ext>
            </a:extLst>
          </p:cNvPr>
          <p:cNvSpPr txBox="1"/>
          <p:nvPr/>
        </p:nvSpPr>
        <p:spPr>
          <a:xfrm>
            <a:off x="2667000" y="690563"/>
            <a:ext cx="6762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Numeru</a:t>
            </a:r>
            <a:r>
              <a:rPr lang="en-US" b="1" dirty="0"/>
              <a:t> </a:t>
            </a:r>
            <a:r>
              <a:rPr lang="en-US" b="1" dirty="0" err="1"/>
              <a:t>Ekstensionista</a:t>
            </a:r>
            <a:r>
              <a:rPr lang="en-US" b="1" dirty="0"/>
              <a:t> </a:t>
            </a:r>
            <a:r>
              <a:rPr lang="en-US" b="1" dirty="0" err="1"/>
              <a:t>iha</a:t>
            </a:r>
            <a:r>
              <a:rPr lang="en-US" b="1" dirty="0"/>
              <a:t> </a:t>
            </a:r>
            <a:r>
              <a:rPr lang="en-US" b="1" dirty="0" err="1"/>
              <a:t>Munisipiu</a:t>
            </a:r>
            <a:r>
              <a:rPr lang="en-US" b="1" dirty="0"/>
              <a:t> Baucau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FF80AF-56D5-8D68-54B7-AB6AAC47FFE5}"/>
              </a:ext>
            </a:extLst>
          </p:cNvPr>
          <p:cNvSpPr txBox="1"/>
          <p:nvPr/>
        </p:nvSpPr>
        <p:spPr>
          <a:xfrm>
            <a:off x="4143375" y="2362200"/>
            <a:ext cx="4352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Irrigasaun</a:t>
            </a:r>
            <a:r>
              <a:rPr lang="en-US" b="1" dirty="0"/>
              <a:t> </a:t>
            </a:r>
            <a:r>
              <a:rPr lang="en-US" b="1" dirty="0" err="1"/>
              <a:t>iha</a:t>
            </a:r>
            <a:r>
              <a:rPr lang="en-US" b="1" dirty="0"/>
              <a:t> </a:t>
            </a:r>
            <a:r>
              <a:rPr lang="en-US" b="1" dirty="0" err="1"/>
              <a:t>Munisipiu</a:t>
            </a:r>
            <a:r>
              <a:rPr lang="en-US" b="1" dirty="0"/>
              <a:t> Baucau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F90B2A4-B27A-D889-092E-A72C393655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7184411"/>
              </p:ext>
            </p:extLst>
          </p:nvPr>
        </p:nvGraphicFramePr>
        <p:xfrm>
          <a:off x="2255837" y="2711344"/>
          <a:ext cx="812799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24583160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85062631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533527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Irrigasaun</a:t>
                      </a:r>
                      <a:r>
                        <a:rPr lang="en-US" dirty="0"/>
                        <a:t> Boot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3347 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032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Irrigasaun</a:t>
                      </a:r>
                      <a:r>
                        <a:rPr lang="en-US" dirty="0"/>
                        <a:t> Semi </a:t>
                      </a:r>
                      <a:r>
                        <a:rPr lang="en-US" dirty="0" err="1"/>
                        <a:t>Tekniku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766 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277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Irrigasaun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Kiik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700 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379013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14163021-A132-823D-526B-916C5EA0B9D7}"/>
              </a:ext>
            </a:extLst>
          </p:cNvPr>
          <p:cNvSpPr txBox="1">
            <a:spLocks/>
          </p:cNvSpPr>
          <p:nvPr/>
        </p:nvSpPr>
        <p:spPr>
          <a:xfrm>
            <a:off x="2523443" y="3873681"/>
            <a:ext cx="7860393" cy="3785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err="1">
                <a:latin typeface="+mn-lt"/>
              </a:rPr>
              <a:t>Asosiasaun</a:t>
            </a:r>
            <a:r>
              <a:rPr lang="en-US" sz="1800" b="1" dirty="0">
                <a:latin typeface="+mn-lt"/>
              </a:rPr>
              <a:t> </a:t>
            </a:r>
            <a:r>
              <a:rPr lang="en-US" sz="1800" b="1" dirty="0" err="1">
                <a:latin typeface="+mn-lt"/>
              </a:rPr>
              <a:t>Produs</a:t>
            </a:r>
            <a:r>
              <a:rPr lang="en-US" sz="1800" b="1" dirty="0">
                <a:latin typeface="+mn-lt"/>
              </a:rPr>
              <a:t> Fini </a:t>
            </a:r>
            <a:r>
              <a:rPr lang="en-US" sz="1800" b="1" dirty="0" err="1">
                <a:latin typeface="+mn-lt"/>
              </a:rPr>
              <a:t>Komersial</a:t>
            </a:r>
            <a:endParaRPr lang="pt-PT" sz="1800" b="1" dirty="0">
              <a:latin typeface="+mn-lt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88E2B0B-6946-2FCB-0E3F-51F6CB4E1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461227"/>
              </p:ext>
            </p:extLst>
          </p:nvPr>
        </p:nvGraphicFramePr>
        <p:xfrm>
          <a:off x="2255836" y="4302019"/>
          <a:ext cx="812799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00048425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56388235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86157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Assossiasaun</a:t>
                      </a:r>
                      <a:endParaRPr lang="en-US" dirty="0"/>
                    </a:p>
                  </a:txBody>
                  <a:tcPr>
                    <a:lnB w="381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Ai-</a:t>
                      </a:r>
                      <a:r>
                        <a:rPr lang="en-US" dirty="0" err="1"/>
                        <a:t>horis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Tonelada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271227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Batar</a:t>
                      </a:r>
                      <a:r>
                        <a:rPr lang="en-US" dirty="0"/>
                        <a:t> Sele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 ton e 800 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0221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Batar</a:t>
                      </a:r>
                      <a:r>
                        <a:rPr lang="en-US" dirty="0"/>
                        <a:t> Noi Mutin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3247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Hare </a:t>
                      </a:r>
                      <a:r>
                        <a:rPr lang="en-US" dirty="0" err="1"/>
                        <a:t>Nakroma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37279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Utamua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Sertifikadu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318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0307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44A7A3-B088-5203-B01A-CD025B4803D7}"/>
              </a:ext>
            </a:extLst>
          </p:cNvPr>
          <p:cNvSpPr txBox="1"/>
          <p:nvPr/>
        </p:nvSpPr>
        <p:spPr>
          <a:xfrm>
            <a:off x="3838575" y="-38100"/>
            <a:ext cx="4514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Podusaun</a:t>
            </a:r>
            <a:r>
              <a:rPr lang="en-US" b="1" dirty="0"/>
              <a:t> </a:t>
            </a:r>
            <a:r>
              <a:rPr lang="en-US" b="1" dirty="0" err="1"/>
              <a:t>Batar</a:t>
            </a:r>
            <a:r>
              <a:rPr lang="en-US" b="1" dirty="0"/>
              <a:t> no hare </a:t>
            </a:r>
            <a:r>
              <a:rPr lang="en-US" b="1" dirty="0" err="1"/>
              <a:t>Munisipiu</a:t>
            </a:r>
            <a:r>
              <a:rPr lang="en-US" b="1" dirty="0"/>
              <a:t> Baucau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C84277D-277E-F84F-ACE3-69B940656D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564128"/>
              </p:ext>
            </p:extLst>
          </p:nvPr>
        </p:nvGraphicFramePr>
        <p:xfrm>
          <a:off x="2114550" y="319616"/>
          <a:ext cx="804545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2725">
                  <a:extLst>
                    <a:ext uri="{9D8B030D-6E8A-4147-A177-3AD203B41FA5}">
                      <a16:colId xmlns:a16="http://schemas.microsoft.com/office/drawing/2014/main" val="3754880540"/>
                    </a:ext>
                  </a:extLst>
                </a:gridCol>
                <a:gridCol w="4022725">
                  <a:extLst>
                    <a:ext uri="{9D8B030D-6E8A-4147-A177-3AD203B41FA5}">
                      <a16:colId xmlns:a16="http://schemas.microsoft.com/office/drawing/2014/main" val="984468217"/>
                    </a:ext>
                  </a:extLst>
                </a:gridCol>
              </a:tblGrid>
              <a:tr h="220306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Kualidade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Tonelada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505187"/>
                  </a:ext>
                </a:extLst>
              </a:tr>
              <a:tr h="2203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/>
                        <a:t>Batar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10,734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408751"/>
                  </a:ext>
                </a:extLst>
              </a:tr>
              <a:tr h="2203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24405.84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68486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99978F6-24C0-F366-99EB-346360CCD6B4}"/>
              </a:ext>
            </a:extLst>
          </p:cNvPr>
          <p:cNvSpPr txBox="1"/>
          <p:nvPr/>
        </p:nvSpPr>
        <p:spPr>
          <a:xfrm>
            <a:off x="3838575" y="1523576"/>
            <a:ext cx="4514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Fila Rai </a:t>
            </a:r>
            <a:r>
              <a:rPr lang="en-US" b="1" dirty="0" err="1"/>
              <a:t>Gratuita</a:t>
            </a:r>
            <a:r>
              <a:rPr lang="en-US" b="1" dirty="0"/>
              <a:t> </a:t>
            </a:r>
            <a:r>
              <a:rPr lang="en-US" b="1" dirty="0" err="1"/>
              <a:t>iha</a:t>
            </a:r>
            <a:r>
              <a:rPr lang="en-US" b="1" dirty="0"/>
              <a:t> </a:t>
            </a:r>
            <a:r>
              <a:rPr lang="en-US" b="1" dirty="0" err="1"/>
              <a:t>Munisipiu</a:t>
            </a:r>
            <a:r>
              <a:rPr lang="en-US" b="1" dirty="0"/>
              <a:t> Baucau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D61198A-8702-A65F-77A0-C346B876FA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985451"/>
              </p:ext>
            </p:extLst>
          </p:nvPr>
        </p:nvGraphicFramePr>
        <p:xfrm>
          <a:off x="2032000" y="1867838"/>
          <a:ext cx="8127999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87070698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83928562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899887103"/>
                    </a:ext>
                  </a:extLst>
                </a:gridCol>
              </a:tblGrid>
              <a:tr h="348414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Postu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Administrativu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Familia ka Uma </a:t>
                      </a:r>
                      <a:r>
                        <a:rPr lang="en-US" b="1" dirty="0" err="1"/>
                        <a:t>kain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Hectare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180321"/>
                  </a:ext>
                </a:extLst>
              </a:tr>
              <a:tr h="53744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  <a:p>
                      <a:pPr algn="ctr"/>
                      <a:r>
                        <a:rPr lang="en-US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  <a:p>
                      <a:pPr algn="ctr"/>
                      <a:r>
                        <a:rPr lang="en-US" b="1" dirty="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  <a:p>
                      <a:pPr algn="ctr"/>
                      <a:r>
                        <a:rPr lang="en-US" b="1" dirty="0"/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06171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CC2585B-A42A-4E78-25FB-C1FA26471188}"/>
              </a:ext>
            </a:extLst>
          </p:cNvPr>
          <p:cNvSpPr txBox="1"/>
          <p:nvPr/>
        </p:nvSpPr>
        <p:spPr>
          <a:xfrm>
            <a:off x="3252787" y="2961621"/>
            <a:ext cx="5768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Fila Rai </a:t>
            </a:r>
            <a:r>
              <a:rPr lang="en-US" b="1" dirty="0" err="1"/>
              <a:t>Bokon</a:t>
            </a:r>
            <a:r>
              <a:rPr lang="en-US" b="1" dirty="0"/>
              <a:t>/Natar </a:t>
            </a:r>
            <a:r>
              <a:rPr lang="en-US" b="1" dirty="0" err="1"/>
              <a:t>iha</a:t>
            </a:r>
            <a:r>
              <a:rPr lang="en-US" b="1" dirty="0"/>
              <a:t> </a:t>
            </a:r>
            <a:r>
              <a:rPr lang="en-US" b="1" dirty="0" err="1"/>
              <a:t>Munisipiu</a:t>
            </a:r>
            <a:r>
              <a:rPr lang="en-US" b="1" dirty="0"/>
              <a:t> Baucau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DCB3202-E2E0-E742-5743-5AEB83E09C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646652"/>
              </p:ext>
            </p:extLst>
          </p:nvPr>
        </p:nvGraphicFramePr>
        <p:xfrm>
          <a:off x="2073274" y="3296488"/>
          <a:ext cx="812799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26341376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4445296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577280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Postu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Administrativu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Familia Uma </a:t>
                      </a:r>
                      <a:r>
                        <a:rPr lang="en-US" b="1" dirty="0" err="1"/>
                        <a:t>kain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Hectare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39559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02824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32E3148-0E96-B80E-3C37-229C556FD4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583323"/>
              </p:ext>
            </p:extLst>
          </p:nvPr>
        </p:nvGraphicFramePr>
        <p:xfrm>
          <a:off x="2073273" y="4831818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24811641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435780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Kualidade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Kuantidade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63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/>
                        <a:t>Kareta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211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/>
                        <a:t>Trator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Bo’ot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41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/>
                        <a:t>Fasilidade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Pekuaria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75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Floresta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Plantas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Industriais</a:t>
                      </a:r>
                      <a:r>
                        <a:rPr lang="en-US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 Kafe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986414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2E1D586-C0CD-B117-D7DC-2E8295A5AEBA}"/>
              </a:ext>
            </a:extLst>
          </p:cNvPr>
          <p:cNvSpPr txBox="1"/>
          <p:nvPr/>
        </p:nvSpPr>
        <p:spPr>
          <a:xfrm>
            <a:off x="3252787" y="4462486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Ekipmentu</a:t>
            </a:r>
            <a:r>
              <a:rPr lang="en-US" b="1" dirty="0"/>
              <a:t> no </a:t>
            </a:r>
            <a:r>
              <a:rPr lang="en-US" b="1" dirty="0" err="1"/>
              <a:t>Fasilidade</a:t>
            </a:r>
            <a:r>
              <a:rPr lang="en-US" b="1" dirty="0"/>
              <a:t> </a:t>
            </a:r>
            <a:r>
              <a:rPr lang="en-US" b="1" dirty="0" err="1"/>
              <a:t>Operasional</a:t>
            </a:r>
            <a:r>
              <a:rPr lang="en-US" b="1" dirty="0"/>
              <a:t> </a:t>
            </a:r>
            <a:r>
              <a:rPr lang="en-US" b="1" dirty="0" err="1"/>
              <a:t>iha</a:t>
            </a:r>
            <a:r>
              <a:rPr lang="en-US" b="1" dirty="0"/>
              <a:t> Baucau</a:t>
            </a:r>
          </a:p>
        </p:txBody>
      </p:sp>
    </p:spTree>
    <p:extLst>
      <p:ext uri="{BB962C8B-B14F-4D97-AF65-F5344CB8AC3E}">
        <p14:creationId xmlns:p14="http://schemas.microsoft.com/office/powerpoint/2010/main" val="577136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F50E3C-E9F4-74C2-36B1-B70AEED4AB20}"/>
              </a:ext>
            </a:extLst>
          </p:cNvPr>
          <p:cNvSpPr txBox="1"/>
          <p:nvPr/>
        </p:nvSpPr>
        <p:spPr>
          <a:xfrm>
            <a:off x="3431462" y="0"/>
            <a:ext cx="5329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/>
              <a:t>Distribuisaun</a:t>
            </a:r>
            <a:r>
              <a:rPr lang="en-US" b="1" dirty="0"/>
              <a:t> Fini </a:t>
            </a:r>
            <a:r>
              <a:rPr lang="en-US" b="1" dirty="0" err="1"/>
              <a:t>Batar</a:t>
            </a:r>
            <a:r>
              <a:rPr lang="en-US" b="1" dirty="0"/>
              <a:t> no Hare Iha </a:t>
            </a:r>
            <a:r>
              <a:rPr lang="en-US" b="1" dirty="0" err="1"/>
              <a:t>Munisipiu</a:t>
            </a:r>
            <a:r>
              <a:rPr lang="en-US" b="1" dirty="0"/>
              <a:t> Baucau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14EBDC-5365-4791-8A89-5E5463DAD8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616310"/>
              </p:ext>
            </p:extLst>
          </p:nvPr>
        </p:nvGraphicFramePr>
        <p:xfrm>
          <a:off x="171450" y="369332"/>
          <a:ext cx="118491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5425">
                  <a:extLst>
                    <a:ext uri="{9D8B030D-6E8A-4147-A177-3AD203B41FA5}">
                      <a16:colId xmlns:a16="http://schemas.microsoft.com/office/drawing/2014/main" val="3043914533"/>
                    </a:ext>
                  </a:extLst>
                </a:gridCol>
                <a:gridCol w="2454275">
                  <a:extLst>
                    <a:ext uri="{9D8B030D-6E8A-4147-A177-3AD203B41FA5}">
                      <a16:colId xmlns:a16="http://schemas.microsoft.com/office/drawing/2014/main" val="1677432073"/>
                    </a:ext>
                  </a:extLst>
                </a:gridCol>
                <a:gridCol w="1974850">
                  <a:extLst>
                    <a:ext uri="{9D8B030D-6E8A-4147-A177-3AD203B41FA5}">
                      <a16:colId xmlns:a16="http://schemas.microsoft.com/office/drawing/2014/main" val="3272842383"/>
                    </a:ext>
                  </a:extLst>
                </a:gridCol>
                <a:gridCol w="1266825">
                  <a:extLst>
                    <a:ext uri="{9D8B030D-6E8A-4147-A177-3AD203B41FA5}">
                      <a16:colId xmlns:a16="http://schemas.microsoft.com/office/drawing/2014/main" val="778634050"/>
                    </a:ext>
                  </a:extLst>
                </a:gridCol>
                <a:gridCol w="2682875">
                  <a:extLst>
                    <a:ext uri="{9D8B030D-6E8A-4147-A177-3AD203B41FA5}">
                      <a16:colId xmlns:a16="http://schemas.microsoft.com/office/drawing/2014/main" val="1263084453"/>
                    </a:ext>
                  </a:extLst>
                </a:gridCol>
                <a:gridCol w="1974850">
                  <a:extLst>
                    <a:ext uri="{9D8B030D-6E8A-4147-A177-3AD203B41FA5}">
                      <a16:colId xmlns:a16="http://schemas.microsoft.com/office/drawing/2014/main" val="2240090580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Batar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Postu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Administrativu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Kilograma</a:t>
                      </a:r>
                      <a:endParaRPr 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Postu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Administrativu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Kilograma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8759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8000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21518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5261050-E25B-E985-F45E-8244C9E92188}"/>
              </a:ext>
            </a:extLst>
          </p:cNvPr>
          <p:cNvSpPr txBox="1"/>
          <p:nvPr/>
        </p:nvSpPr>
        <p:spPr>
          <a:xfrm>
            <a:off x="2728864" y="1371601"/>
            <a:ext cx="6734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DADUS POPULASAUN ANIMAL MUNICIPIO BAUCAU TINAN 2025</a:t>
            </a:r>
            <a:endParaRPr lang="pt-PT" sz="1100" b="1" dirty="0">
              <a:ea typeface="Calibri"/>
              <a:cs typeface="Times New Roman"/>
            </a:endParaRPr>
          </a:p>
          <a:p>
            <a:pPr algn="ctr"/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44E9AA2-7B54-6734-0FDB-58E177B7E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778067"/>
              </p:ext>
            </p:extLst>
          </p:nvPr>
        </p:nvGraphicFramePr>
        <p:xfrm>
          <a:off x="171449" y="1694766"/>
          <a:ext cx="11849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1">
                  <a:extLst>
                    <a:ext uri="{9D8B030D-6E8A-4147-A177-3AD203B41FA5}">
                      <a16:colId xmlns:a16="http://schemas.microsoft.com/office/drawing/2014/main" val="306579135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455286898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166022814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4148324981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2492009338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99494134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3924087879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842342883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3260480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Postu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Administrativu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Timor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Vaka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Kuda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Fahi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Bibi Timor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Bibi Malae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Manu Lokal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Manu Rade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22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11432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2524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3842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effectLst/>
                        </a:rPr>
                        <a:t>10780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6668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1782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16032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74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4014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A497A39-1D79-88AA-7A0A-80C52CF34459}"/>
              </a:ext>
            </a:extLst>
          </p:cNvPr>
          <p:cNvSpPr txBox="1"/>
          <p:nvPr/>
        </p:nvSpPr>
        <p:spPr>
          <a:xfrm>
            <a:off x="1656899" y="2574945"/>
            <a:ext cx="8878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Dadus</a:t>
            </a:r>
            <a:r>
              <a:rPr lang="en-US" b="1" dirty="0"/>
              <a:t> </a:t>
            </a:r>
            <a:r>
              <a:rPr lang="en-US" b="1" dirty="0" err="1"/>
              <a:t>Matadouru</a:t>
            </a:r>
            <a:r>
              <a:rPr lang="en-US" b="1" dirty="0"/>
              <a:t> </a:t>
            </a:r>
            <a:r>
              <a:rPr lang="en-US" b="1" dirty="0" err="1"/>
              <a:t>Munisipiu</a:t>
            </a:r>
            <a:r>
              <a:rPr lang="en-US" b="1" dirty="0"/>
              <a:t> Baucau </a:t>
            </a:r>
            <a:r>
              <a:rPr lang="en-US" b="1" dirty="0" err="1"/>
              <a:t>tinan</a:t>
            </a:r>
            <a:r>
              <a:rPr lang="en-US" b="1" dirty="0"/>
              <a:t> 2025 </a:t>
            </a:r>
            <a:r>
              <a:rPr lang="en-US" b="1" dirty="0" err="1"/>
              <a:t>ne’ebe</a:t>
            </a:r>
            <a:r>
              <a:rPr lang="en-US" b="1" dirty="0"/>
              <a:t> oho </a:t>
            </a:r>
            <a:r>
              <a:rPr lang="en-US" b="1" dirty="0" err="1"/>
              <a:t>iha</a:t>
            </a:r>
            <a:r>
              <a:rPr lang="en-US" b="1" dirty="0"/>
              <a:t> </a:t>
            </a:r>
            <a:r>
              <a:rPr lang="en-US" b="1" dirty="0" err="1"/>
              <a:t>Merkadu</a:t>
            </a:r>
            <a:r>
              <a:rPr lang="en-US" b="1" dirty="0"/>
              <a:t> </a:t>
            </a:r>
            <a:r>
              <a:rPr lang="en-US" b="1" dirty="0" err="1"/>
              <a:t>Munisipal</a:t>
            </a:r>
            <a:r>
              <a:rPr lang="en-US" b="1" dirty="0"/>
              <a:t> Baucau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AB4C814-847C-B70F-2C85-E94774B394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323036"/>
              </p:ext>
            </p:extLst>
          </p:nvPr>
        </p:nvGraphicFramePr>
        <p:xfrm>
          <a:off x="2032000" y="2941499"/>
          <a:ext cx="812799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17328250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98947950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82844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Timor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Vaka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Fahi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62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58283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8E2A284-E7B2-0AF5-7620-A40EA846319C}"/>
              </a:ext>
            </a:extLst>
          </p:cNvPr>
          <p:cNvSpPr txBox="1"/>
          <p:nvPr/>
        </p:nvSpPr>
        <p:spPr>
          <a:xfrm>
            <a:off x="2728864" y="3865067"/>
            <a:ext cx="723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/>
              <a:t>Dadus</a:t>
            </a:r>
            <a:r>
              <a:rPr lang="en-US" b="1" dirty="0"/>
              <a:t> </a:t>
            </a:r>
            <a:r>
              <a:rPr lang="en-US" b="1" dirty="0" err="1"/>
              <a:t>Tranzitu</a:t>
            </a:r>
            <a:r>
              <a:rPr lang="en-US" b="1" dirty="0"/>
              <a:t> Animal </a:t>
            </a:r>
            <a:r>
              <a:rPr lang="en-US" b="1" dirty="0" err="1"/>
              <a:t>ne’ebe</a:t>
            </a:r>
            <a:r>
              <a:rPr lang="en-US" b="1" dirty="0"/>
              <a:t> Husi Baucau </a:t>
            </a:r>
            <a:r>
              <a:rPr lang="en-US" b="1" dirty="0" err="1"/>
              <a:t>ba</a:t>
            </a:r>
            <a:r>
              <a:rPr lang="en-US" b="1" dirty="0"/>
              <a:t> Municipio Seluk </a:t>
            </a:r>
            <a:r>
              <a:rPr lang="en-US" b="1" dirty="0" err="1"/>
              <a:t>tinan</a:t>
            </a:r>
            <a:r>
              <a:rPr lang="en-US" b="1" dirty="0"/>
              <a:t> 2025 </a:t>
            </a:r>
            <a:endParaRPr lang="en-ID" b="1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5305111-359D-DF9B-9434-290F05870A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551734"/>
              </p:ext>
            </p:extLst>
          </p:nvPr>
        </p:nvGraphicFramePr>
        <p:xfrm>
          <a:off x="2032000" y="4403984"/>
          <a:ext cx="81280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68168581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16615826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36532096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58964032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30552658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593675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Timor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Vaka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Kuda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Fahi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Bibi Malae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Bibi Timor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634310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110554BC-7CB3-BF24-83DF-BF3085B79416}"/>
              </a:ext>
            </a:extLst>
          </p:cNvPr>
          <p:cNvSpPr txBox="1"/>
          <p:nvPr/>
        </p:nvSpPr>
        <p:spPr>
          <a:xfrm>
            <a:off x="3557587" y="5324774"/>
            <a:ext cx="572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Total Animal </a:t>
            </a:r>
            <a:r>
              <a:rPr lang="en-US" b="1" dirty="0" err="1"/>
              <a:t>ne’ebe</a:t>
            </a:r>
            <a:r>
              <a:rPr lang="en-US" b="1" dirty="0"/>
              <a:t> </a:t>
            </a:r>
            <a:r>
              <a:rPr lang="en-US" b="1" dirty="0" err="1"/>
              <a:t>hetan</a:t>
            </a:r>
            <a:r>
              <a:rPr lang="en-US" b="1" dirty="0"/>
              <a:t> </a:t>
            </a:r>
            <a:r>
              <a:rPr lang="en-US" b="1" dirty="0" err="1"/>
              <a:t>Vasinasaun</a:t>
            </a:r>
            <a:r>
              <a:rPr lang="en-US" b="1" dirty="0"/>
              <a:t> </a:t>
            </a:r>
            <a:r>
              <a:rPr lang="en-US" b="1" dirty="0" err="1"/>
              <a:t>iha</a:t>
            </a:r>
            <a:r>
              <a:rPr lang="en-US" b="1" dirty="0"/>
              <a:t> </a:t>
            </a:r>
            <a:r>
              <a:rPr lang="en-US" b="1" dirty="0" err="1"/>
              <a:t>tinan</a:t>
            </a:r>
            <a:r>
              <a:rPr lang="en-US" b="1" dirty="0"/>
              <a:t> 2025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2A695A8-C6CA-4E40-6045-5DD5FABB67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35425"/>
              </p:ext>
            </p:extLst>
          </p:nvPr>
        </p:nvGraphicFramePr>
        <p:xfrm>
          <a:off x="790574" y="5694106"/>
          <a:ext cx="1111567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8919">
                  <a:extLst>
                    <a:ext uri="{9D8B030D-6E8A-4147-A177-3AD203B41FA5}">
                      <a16:colId xmlns:a16="http://schemas.microsoft.com/office/drawing/2014/main" val="3293434546"/>
                    </a:ext>
                  </a:extLst>
                </a:gridCol>
                <a:gridCol w="2778919">
                  <a:extLst>
                    <a:ext uri="{9D8B030D-6E8A-4147-A177-3AD203B41FA5}">
                      <a16:colId xmlns:a16="http://schemas.microsoft.com/office/drawing/2014/main" val="795692351"/>
                    </a:ext>
                  </a:extLst>
                </a:gridCol>
                <a:gridCol w="2778919">
                  <a:extLst>
                    <a:ext uri="{9D8B030D-6E8A-4147-A177-3AD203B41FA5}">
                      <a16:colId xmlns:a16="http://schemas.microsoft.com/office/drawing/2014/main" val="1923817979"/>
                    </a:ext>
                  </a:extLst>
                </a:gridCol>
                <a:gridCol w="2778919">
                  <a:extLst>
                    <a:ext uri="{9D8B030D-6E8A-4147-A177-3AD203B41FA5}">
                      <a16:colId xmlns:a16="http://schemas.microsoft.com/office/drawing/2014/main" val="2829004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Postu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Administrativu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Timor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Vaka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86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29346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913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067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E7B9E-38A8-B912-2986-FF4195E98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58354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SM-</a:t>
            </a:r>
            <a:r>
              <a:rPr lang="en-US" b="1" dirty="0" err="1"/>
              <a:t>Agrikultura</a:t>
            </a:r>
            <a:endParaRPr lang="en-US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F33FD31-AD38-F902-123B-B1DEE46FAFF8}"/>
              </a:ext>
            </a:extLst>
          </p:cNvPr>
          <p:cNvGraphicFramePr>
            <a:graphicFrameLocks noGrp="1"/>
          </p:cNvGraphicFramePr>
          <p:nvPr/>
        </p:nvGraphicFramePr>
        <p:xfrm>
          <a:off x="1740092" y="687097"/>
          <a:ext cx="8345942" cy="5648389"/>
        </p:xfrm>
        <a:graphic>
          <a:graphicData uri="http://schemas.openxmlformats.org/drawingml/2006/table">
            <a:tbl>
              <a:tblPr/>
              <a:tblGrid>
                <a:gridCol w="563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1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2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730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159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NUMERU EXTENSIONISTA NEBE PRESIZA TUIR TOTAL SUKU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8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NU.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POSTU ADMINISTRATIVO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SUKU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NU. EXT. 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OBS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0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BAGUIA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Falta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9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5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LAGA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Falta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7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QUELICAI ANTIGO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2 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2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Falta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MATEBIAN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Falta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18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BAUCAU VILA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9 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2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Falta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QUELICAI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Falta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VEMASE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6 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2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Falta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70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VENILALE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4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2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Falta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5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34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Falta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37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Kada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Postu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Presiza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Kordenador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Postu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 </a:t>
                      </a:r>
                      <a:r>
                        <a:rPr lang="en-US" sz="20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Kordenador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nain</a:t>
                      </a:r>
                      <a:r>
                        <a:rPr lang="en-US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8456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7B8AE94-ED1F-90C4-CA02-CEDE8405E3AC}"/>
              </a:ext>
            </a:extLst>
          </p:cNvPr>
          <p:cNvGraphicFramePr>
            <a:graphicFrameLocks noGrp="1"/>
          </p:cNvGraphicFramePr>
          <p:nvPr/>
        </p:nvGraphicFramePr>
        <p:xfrm>
          <a:off x="1557495" y="143375"/>
          <a:ext cx="8908041" cy="6571249"/>
        </p:xfrm>
        <a:graphic>
          <a:graphicData uri="http://schemas.openxmlformats.org/drawingml/2006/table">
            <a:tbl>
              <a:tblPr/>
              <a:tblGrid>
                <a:gridCol w="2540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908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869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POTENSIA IRIGASAUN BA KULTIVASAUN HARE 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573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Skema</a:t>
                      </a:r>
                      <a:r>
                        <a:rPr lang="pt-PT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Irigasaun </a:t>
                      </a:r>
                      <a:r>
                        <a:rPr lang="pt-PT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Boot (</a:t>
                      </a:r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Tekniku)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AREA FORNESE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BENEFISIARU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Ton / Ha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OBS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697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Bulutu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630 ha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652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Vemase Funsiona (JICA)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697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Afalita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347 ha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250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3.3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Baguia </a:t>
                      </a:r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Larisula funsiona(OJE)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697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Galata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 ha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700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Konstrusaun lao hela (OJE)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11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watuwa</a:t>
                      </a:r>
                      <a:endParaRPr lang="pt-PT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1970 ha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1200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Prosesu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Aprofisionamentu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(OJE)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152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IRIGASAUN SEMI TEKNIKU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697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Seical soba bere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766 ha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600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Kondisaun aát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4246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Skema irigasaun</a:t>
                      </a:r>
                      <a:r>
                        <a:rPr lang="pt-PT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kiik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Konstrui iha 2023/2024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697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Waibuú - Wailili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75 ha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40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(GCF) 24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8697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Benalihun Laisorolai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50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60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(GCF) 24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8819">
                <a:tc>
                  <a:txBody>
                    <a:bodyPr/>
                    <a:lstStyle/>
                    <a:p>
                      <a:pPr algn="l" fontAlgn="b"/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122"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Waidasu 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75 ha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65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PDIM  (24)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8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Fatulia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Waisuli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ha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Funsiona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(GCF) 2023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952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Wata-mutu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uailili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ha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OJE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Nasional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24)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8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Adoi-Bahu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ha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Nasional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(24)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560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Wailakama-Vemase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ha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Nasional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(24)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8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Waicua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–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Bucoli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 ha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Nasional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(24)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8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Waisuli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fatulia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kontinuasaun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 ha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Nasional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(24)</a:t>
                      </a:r>
                      <a:endParaRPr lang="pt-P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FAED251-BA78-E2F6-D3F3-49CF44A0A834}"/>
              </a:ext>
            </a:extLst>
          </p:cNvPr>
          <p:cNvSpPr txBox="1"/>
          <p:nvPr/>
        </p:nvSpPr>
        <p:spPr>
          <a:xfrm>
            <a:off x="10465536" y="2652765"/>
            <a:ext cx="1631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identifikasaun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012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1D00A2B-BC8C-8494-4E2B-B49C5EA42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943" y="332851"/>
            <a:ext cx="7239000" cy="808266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/>
              <a:t>Asosiasaun</a:t>
            </a:r>
            <a:r>
              <a:rPr lang="en-US" sz="4000" dirty="0"/>
              <a:t> </a:t>
            </a:r>
            <a:r>
              <a:rPr lang="en-US" sz="4000" dirty="0" err="1"/>
              <a:t>Produs</a:t>
            </a:r>
            <a:r>
              <a:rPr lang="en-US" sz="4000" dirty="0"/>
              <a:t> </a:t>
            </a:r>
            <a:r>
              <a:rPr lang="en-US" sz="4000" dirty="0" err="1"/>
              <a:t>Fini</a:t>
            </a:r>
            <a:r>
              <a:rPr lang="en-US" sz="4000" dirty="0"/>
              <a:t> </a:t>
            </a:r>
            <a:r>
              <a:rPr lang="en-US" sz="4000" dirty="0" err="1"/>
              <a:t>Komersial</a:t>
            </a:r>
            <a:endParaRPr lang="pt-PT" sz="40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6D28E77-C563-06F3-CD54-037992F86DB5}"/>
              </a:ext>
            </a:extLst>
          </p:cNvPr>
          <p:cNvGraphicFramePr>
            <a:graphicFrameLocks noGrp="1"/>
          </p:cNvGraphicFramePr>
          <p:nvPr/>
        </p:nvGraphicFramePr>
        <p:xfrm>
          <a:off x="1872346" y="1089406"/>
          <a:ext cx="8077198" cy="4875334"/>
        </p:xfrm>
        <a:graphic>
          <a:graphicData uri="http://schemas.openxmlformats.org/drawingml/2006/table">
            <a:tbl>
              <a:tblPr/>
              <a:tblGrid>
                <a:gridCol w="14769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8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8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30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961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Lista Asosiasaun Fini Komersial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694"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Postu adm.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Naran asosiasaun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Fini ai-horis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Produsaun 2023/2024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69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Venilale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Waiteki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hare Nakroma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ton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694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Waidaba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hare Nakroma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 ton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694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Waikele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hare Nakroma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 ton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694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Monabulat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Batar Sele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 ton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694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Baucau Vila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Raimea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Batar Sele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ton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694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Raimea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hare Nakroma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ton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694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Raimea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Utamua Sertifikadu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ton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694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Remistu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Batar Noi mutin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ton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9694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Muasupa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hare Nakroma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ton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969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laga 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Fitun Leste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Batar sele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800 kg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9694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Iralaku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hare Nakroma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ton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9694"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Baucau Vila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caiwa dara sula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Batar  sele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Renova fali atu produs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9694"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Moris Foun dara sula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Batar noi mutin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registu foun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4824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401A07-B5C2-669F-3F4D-0A3B3AF08C23}"/>
              </a:ext>
            </a:extLst>
          </p:cNvPr>
          <p:cNvSpPr txBox="1"/>
          <p:nvPr/>
        </p:nvSpPr>
        <p:spPr>
          <a:xfrm>
            <a:off x="2394805" y="5757303"/>
            <a:ext cx="7623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Batar</a:t>
            </a:r>
            <a:r>
              <a:rPr lang="en-US" dirty="0"/>
              <a:t> </a:t>
            </a:r>
            <a:r>
              <a:rPr lang="en-US" dirty="0" err="1"/>
              <a:t>nebe</a:t>
            </a:r>
            <a:r>
              <a:rPr lang="en-US" dirty="0"/>
              <a:t> </a:t>
            </a:r>
            <a:r>
              <a:rPr lang="en-US" dirty="0" err="1"/>
              <a:t>produs</a:t>
            </a:r>
            <a:r>
              <a:rPr lang="en-US" dirty="0"/>
              <a:t> </a:t>
            </a:r>
            <a:r>
              <a:rPr lang="en-US" dirty="0" err="1"/>
              <a:t>husi</a:t>
            </a:r>
            <a:r>
              <a:rPr lang="en-US" dirty="0"/>
              <a:t> </a:t>
            </a:r>
            <a:r>
              <a:rPr lang="en-US" dirty="0" err="1"/>
              <a:t>asosiasaun</a:t>
            </a:r>
            <a:r>
              <a:rPr lang="en-US" dirty="0"/>
              <a:t> </a:t>
            </a:r>
            <a:r>
              <a:rPr lang="en-US" dirty="0" err="1"/>
              <a:t>ba</a:t>
            </a:r>
            <a:r>
              <a:rPr lang="en-US" dirty="0"/>
              <a:t> </a:t>
            </a:r>
            <a:r>
              <a:rPr lang="en-US" dirty="0" err="1"/>
              <a:t>fini</a:t>
            </a:r>
            <a:r>
              <a:rPr lang="en-US" dirty="0"/>
              <a:t>, </a:t>
            </a:r>
            <a:r>
              <a:rPr lang="en-US" dirty="0" err="1"/>
              <a:t>fini</a:t>
            </a:r>
            <a:r>
              <a:rPr lang="en-US" dirty="0"/>
              <a:t> 4200 Kg non </a:t>
            </a:r>
            <a:r>
              <a:rPr lang="en-US" dirty="0" err="1"/>
              <a:t>fini</a:t>
            </a:r>
            <a:r>
              <a:rPr lang="en-US" dirty="0"/>
              <a:t> 3300 kg total 7500 kg </a:t>
            </a:r>
            <a:r>
              <a:rPr lang="en-US" dirty="0" err="1"/>
              <a:t>husi</a:t>
            </a:r>
            <a:r>
              <a:rPr lang="en-US" dirty="0"/>
              <a:t> </a:t>
            </a:r>
            <a:r>
              <a:rPr lang="en-US" dirty="0" err="1"/>
              <a:t>asosiasaun</a:t>
            </a:r>
            <a:r>
              <a:rPr lang="en-US" dirty="0"/>
              <a:t> 5. (</a:t>
            </a:r>
            <a:r>
              <a:rPr lang="en-US" dirty="0" err="1"/>
              <a:t>Raimea</a:t>
            </a:r>
            <a:r>
              <a:rPr lang="en-US" dirty="0"/>
              <a:t>, </a:t>
            </a:r>
            <a:r>
              <a:rPr lang="en-US" dirty="0" err="1"/>
              <a:t>Monabulat,Remistu</a:t>
            </a:r>
            <a:r>
              <a:rPr lang="en-US" dirty="0"/>
              <a:t> no </a:t>
            </a:r>
            <a:r>
              <a:rPr lang="en-US" dirty="0" err="1"/>
              <a:t>fitun</a:t>
            </a:r>
            <a:r>
              <a:rPr lang="en-US" dirty="0"/>
              <a:t> </a:t>
            </a:r>
            <a:r>
              <a:rPr lang="en-US" dirty="0" err="1"/>
              <a:t>leste</a:t>
            </a:r>
            <a:r>
              <a:rPr lang="en-US" dirty="0"/>
              <a:t>).</a:t>
            </a:r>
            <a:endParaRPr lang="pt-PT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C838466-0CA5-88A6-0046-763464CBCF6B}"/>
              </a:ext>
            </a:extLst>
          </p:cNvPr>
          <p:cNvGraphicFramePr>
            <a:graphicFrameLocks noGrp="1"/>
          </p:cNvGraphicFramePr>
          <p:nvPr/>
        </p:nvGraphicFramePr>
        <p:xfrm>
          <a:off x="2093407" y="310661"/>
          <a:ext cx="8534400" cy="4953000"/>
        </p:xfrm>
        <a:graphic>
          <a:graphicData uri="http://schemas.openxmlformats.org/drawingml/2006/table">
            <a:tbl>
              <a:tblPr/>
              <a:tblGrid>
                <a:gridCol w="434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5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92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20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20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20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90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431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8687"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 err="1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Dadus</a:t>
                      </a:r>
                      <a:r>
                        <a:rPr lang="fr-FR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fr-FR" sz="1400" b="1" i="0" u="none" strike="noStrike" dirty="0" err="1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Produsaun</a:t>
                      </a:r>
                      <a:r>
                        <a:rPr lang="fr-FR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 : </a:t>
                      </a:r>
                      <a:r>
                        <a:rPr lang="fr-FR" sz="1400" b="1" i="0" u="none" strike="noStrike" dirty="0" err="1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Batar</a:t>
                      </a:r>
                      <a:r>
                        <a:rPr lang="fr-FR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fr-FR" sz="1400" b="1" i="0" u="none" strike="noStrike" dirty="0" err="1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Baucau</a:t>
                      </a:r>
                      <a:r>
                        <a:rPr lang="fr-FR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 2025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4943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No. </a:t>
                      </a:r>
                    </a:p>
                  </a:txBody>
                  <a:tcPr marL="8984" marR="8984" marT="89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Postu Aministrativu </a:t>
                      </a:r>
                    </a:p>
                  </a:txBody>
                  <a:tcPr marL="8984" marR="8984" marT="89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Area Potensial</a:t>
                      </a:r>
                    </a:p>
                  </a:txBody>
                  <a:tcPr marL="8984" marR="8984" marT="89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Area Kultiva          ( ha)2024</a:t>
                      </a:r>
                    </a:p>
                  </a:txBody>
                  <a:tcPr marL="8984" marR="8984" marT="89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Area  Kultiva         ( ha ) 2025 </a:t>
                      </a:r>
                    </a:p>
                  </a:txBody>
                  <a:tcPr marL="8984" marR="8984" marT="89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Area Abandona</a:t>
                      </a:r>
                    </a:p>
                  </a:txBody>
                  <a:tcPr marL="8984" marR="8984" marT="89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Produsaun Koileta               (ton ) </a:t>
                      </a:r>
                    </a:p>
                  </a:txBody>
                  <a:tcPr marL="8984" marR="8984" marT="89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Produtividade Media iha Posto Adminitrativu             ( t/ha )    </a:t>
                      </a:r>
                    </a:p>
                  </a:txBody>
                  <a:tcPr marL="8984" marR="8984" marT="89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Benefisiario</a:t>
                      </a:r>
                    </a:p>
                  </a:txBody>
                  <a:tcPr marL="8984" marR="8984" marT="89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730"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Baucau Villa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3017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1334.2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1313.2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1703.8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    4,202.24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                         3.2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2695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000"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Baguia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3374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930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875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2499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        437.50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                         0.5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1901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730"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Laga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2372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1135.5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1104.5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1267.5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    1,656.75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                         1.5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2583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730"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Quelicai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903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450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459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444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    1,698.30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                         3.7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93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730"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Quelicai Antigo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980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350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353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627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        882.50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                         2.5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102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730"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Matebian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1126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350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350.6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775.4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        806.38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                         2.3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9730"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Vemasse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1325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302.4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302.4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1022.6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        362.88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                         1.2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640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730"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Venilale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Times New Roman"/>
                        </a:rPr>
                        <a:t>2903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547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458.5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2444.5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        687.75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                         1.5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4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/>
                        </a:rPr>
                        <a:t>922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3260"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Total Municipio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16000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5,399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5,216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10,784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10,734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  2.1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9,016 </a:t>
                      </a:r>
                    </a:p>
                  </a:txBody>
                  <a:tcPr marL="8984" marR="8984" marT="89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3557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52B0D53-0C17-BAC4-D11C-5C63696F25B6}"/>
              </a:ext>
            </a:extLst>
          </p:cNvPr>
          <p:cNvGraphicFramePr>
            <a:graphicFrameLocks noGrp="1"/>
          </p:cNvGraphicFramePr>
          <p:nvPr/>
        </p:nvGraphicFramePr>
        <p:xfrm>
          <a:off x="1906675" y="685798"/>
          <a:ext cx="8686800" cy="5486403"/>
        </p:xfrm>
        <a:graphic>
          <a:graphicData uri="http://schemas.openxmlformats.org/drawingml/2006/table">
            <a:tbl>
              <a:tblPr/>
              <a:tblGrid>
                <a:gridCol w="465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8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80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34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09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07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960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36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5791">
                <a:tc>
                  <a:txBody>
                    <a:bodyPr/>
                    <a:lstStyle/>
                    <a:p>
                      <a:pPr algn="l" fontAlgn="b"/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pt-P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Dadus Produsaun Hare  Municipio Baucau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6212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POSTO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Area Potensia ( Ha)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AREA KULTIVU (HA) 2024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AREA KULTIVA (HA) 2025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Area Abandona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PRODUKTIVIDADE (HA)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PRODUSAUN (HA)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600"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Baucau Vila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3442.7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2431.3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11016.64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600"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Baguia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923.8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600"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Laga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1861.2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1600"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Kelikai Antigu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1600"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Kelikai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1600"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Matebian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157.9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258.2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1600"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Venilale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1600"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Vemase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1600">
                <a:tc>
                  <a:txBody>
                    <a:bodyPr/>
                    <a:lstStyle/>
                    <a:p>
                      <a:pPr algn="l" fontAlgn="b"/>
                      <a:r>
                        <a:rPr lang="pt-P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6010.1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8264.8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6207.2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 3.5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24405.84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5205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3879A295-E033-79E9-54AE-495769CD50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/>
          <a:stretch/>
        </p:blipFill>
        <p:spPr bwMode="auto">
          <a:xfrm>
            <a:off x="2997758" y="1305533"/>
            <a:ext cx="6019120" cy="32750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2E94B5-FE29-7631-365A-C50759FBFEBE}"/>
              </a:ext>
            </a:extLst>
          </p:cNvPr>
          <p:cNvSpPr txBox="1"/>
          <p:nvPr/>
        </p:nvSpPr>
        <p:spPr>
          <a:xfrm>
            <a:off x="3391006" y="936171"/>
            <a:ext cx="6019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Fila </a:t>
            </a:r>
            <a:r>
              <a:rPr lang="en-US" dirty="0" err="1">
                <a:solidFill>
                  <a:prstClr val="black"/>
                </a:solidFill>
              </a:rPr>
              <a:t>Rai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Gratuita</a:t>
            </a:r>
            <a:r>
              <a:rPr lang="en-US" dirty="0">
                <a:solidFill>
                  <a:prstClr val="black"/>
                </a:solidFill>
              </a:rPr>
              <a:t> ( </a:t>
            </a:r>
            <a:r>
              <a:rPr lang="en-US" dirty="0" err="1">
                <a:solidFill>
                  <a:prstClr val="black"/>
                </a:solidFill>
              </a:rPr>
              <a:t>Agrikultor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nia</a:t>
            </a:r>
            <a:r>
              <a:rPr lang="en-US" dirty="0">
                <a:solidFill>
                  <a:prstClr val="black"/>
                </a:solidFill>
              </a:rPr>
              <a:t> To ‘</a:t>
            </a:r>
            <a:r>
              <a:rPr lang="en-US" dirty="0" err="1">
                <a:solidFill>
                  <a:prstClr val="black"/>
                </a:solidFill>
              </a:rPr>
              <a:t>os</a:t>
            </a:r>
            <a:r>
              <a:rPr lang="en-US" dirty="0">
                <a:solidFill>
                  <a:prstClr val="black"/>
                </a:solidFill>
              </a:rPr>
              <a:t> ) 2025</a:t>
            </a:r>
            <a:endParaRPr lang="pt-P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931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8D36F3A-7630-7281-1D46-34A455E3E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0"/>
            <a:ext cx="7886700" cy="549271"/>
          </a:xfrm>
        </p:spPr>
        <p:txBody>
          <a:bodyPr>
            <a:normAutofit fontScale="90000"/>
          </a:bodyPr>
          <a:lstStyle/>
          <a:p>
            <a:r>
              <a:rPr lang="en-US" dirty="0"/>
              <a:t>Fila </a:t>
            </a:r>
            <a:r>
              <a:rPr lang="en-US" dirty="0" err="1"/>
              <a:t>Rai</a:t>
            </a:r>
            <a:r>
              <a:rPr lang="en-US" dirty="0"/>
              <a:t> </a:t>
            </a:r>
            <a:r>
              <a:rPr lang="en-US" dirty="0" err="1"/>
              <a:t>Bokon</a:t>
            </a:r>
            <a:r>
              <a:rPr lang="en-US" dirty="0"/>
              <a:t> /</a:t>
            </a:r>
            <a:r>
              <a:rPr lang="en-US" dirty="0" err="1"/>
              <a:t>Natar</a:t>
            </a:r>
            <a:r>
              <a:rPr lang="en-US" dirty="0"/>
              <a:t> 2025</a:t>
            </a:r>
            <a:endParaRPr lang="pt-PT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02B51CC-3ADA-CFD2-59D9-A46C71B438D1}"/>
              </a:ext>
            </a:extLst>
          </p:cNvPr>
          <p:cNvGraphicFramePr>
            <a:graphicFrameLocks noGrp="1"/>
          </p:cNvGraphicFramePr>
          <p:nvPr/>
        </p:nvGraphicFramePr>
        <p:xfrm>
          <a:off x="457215" y="914431"/>
          <a:ext cx="7772401" cy="3733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1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26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4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925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7249">
                <a:tc>
                  <a:txBody>
                    <a:bodyPr/>
                    <a:lstStyle/>
                    <a:p>
                      <a:r>
                        <a:rPr lang="en-US" dirty="0" err="1"/>
                        <a:t>Postu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Natar</a:t>
                      </a:r>
                      <a:r>
                        <a:rPr lang="en-US" dirty="0"/>
                        <a:t> Ha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Kombustivel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Benefisiariu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Obs</a:t>
                      </a:r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r>
                        <a:rPr lang="en-US" dirty="0" err="1"/>
                        <a:t>Baucau</a:t>
                      </a:r>
                      <a:r>
                        <a:rPr lang="en-US" dirty="0"/>
                        <a:t> Vila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r>
                        <a:rPr lang="en-US" baseline="0" dirty="0"/>
                        <a:t> 27</a:t>
                      </a:r>
                      <a:r>
                        <a:rPr lang="en-US" dirty="0"/>
                        <a:t> ha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6600 liter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153</a:t>
                      </a:r>
                      <a:endParaRPr lang="pt-PT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en-US" dirty="0"/>
                        <a:t>Mina </a:t>
                      </a:r>
                      <a:r>
                        <a:rPr lang="en-US" dirty="0" err="1"/>
                        <a:t>ba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fila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rai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gratuita</a:t>
                      </a:r>
                      <a:r>
                        <a:rPr lang="en-US" dirty="0"/>
                        <a:t> la </a:t>
                      </a:r>
                      <a:r>
                        <a:rPr lang="en-US" dirty="0" err="1"/>
                        <a:t>kobre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hotu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balu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uja</a:t>
                      </a:r>
                      <a:r>
                        <a:rPr lang="en-US" dirty="0"/>
                        <a:t> hand </a:t>
                      </a:r>
                      <a:r>
                        <a:rPr lang="en-US" dirty="0" err="1"/>
                        <a:t>traktor</a:t>
                      </a:r>
                      <a:r>
                        <a:rPr lang="en-US" dirty="0"/>
                        <a:t> no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balun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uja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karau</a:t>
                      </a:r>
                      <a:r>
                        <a:rPr lang="en-US" baseline="0" dirty="0"/>
                        <a:t> no </a:t>
                      </a:r>
                      <a:r>
                        <a:rPr lang="en-US" baseline="0" dirty="0" err="1"/>
                        <a:t>traktor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kompanha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inklui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husi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fatumaka</a:t>
                      </a:r>
                      <a:r>
                        <a:rPr lang="en-US" baseline="0" dirty="0"/>
                        <a:t> </a:t>
                      </a:r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1350">
                <a:tc>
                  <a:txBody>
                    <a:bodyPr/>
                    <a:lstStyle/>
                    <a:p>
                      <a:r>
                        <a:rPr lang="en-US" dirty="0" err="1"/>
                        <a:t>Vemase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38 ha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1020 liter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</a:t>
                      </a:r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>
                  <a:txBody>
                    <a:bodyPr/>
                    <a:lstStyle/>
                    <a:p>
                      <a:r>
                        <a:rPr lang="en-US" dirty="0" err="1"/>
                        <a:t>Baguia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34 ha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1000 liter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147</a:t>
                      </a:r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1350">
                <a:tc>
                  <a:txBody>
                    <a:bodyPr/>
                    <a:lstStyle/>
                    <a:p>
                      <a:r>
                        <a:rPr lang="en-US" dirty="0"/>
                        <a:t>Total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299 ha 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8620</a:t>
                      </a:r>
                      <a:r>
                        <a:rPr lang="en-US" baseline="0" dirty="0"/>
                        <a:t> liter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354</a:t>
                      </a:r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9FA44131-0DD7-13E1-2DB5-F3C4850AA8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689" b="45126"/>
          <a:stretch/>
        </p:blipFill>
        <p:spPr bwMode="auto">
          <a:xfrm>
            <a:off x="544902" y="4860960"/>
            <a:ext cx="4255698" cy="1844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9016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C54204C-E413-4E7A-A0BC-DAAFE9B976CA}"/>
              </a:ext>
            </a:extLst>
          </p:cNvPr>
          <p:cNvGraphicFramePr>
            <a:graphicFrameLocks noGrp="1"/>
          </p:cNvGraphicFramePr>
          <p:nvPr/>
        </p:nvGraphicFramePr>
        <p:xfrm>
          <a:off x="41695" y="133379"/>
          <a:ext cx="9067799" cy="6597771"/>
        </p:xfrm>
        <a:graphic>
          <a:graphicData uri="http://schemas.openxmlformats.org/drawingml/2006/table">
            <a:tbl>
              <a:tblPr/>
              <a:tblGrid>
                <a:gridCol w="2669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80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640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EUIPAMENTUS NO FASELIDADES OPERASIONAIS IHA SM-A BAUCAU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69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DISKRISAUN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OBS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KARETA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Kondisaun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Diak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 Cary 1 no Hilux 1)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981">
                <a:tc vMerge="1"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Kondisaun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Aat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 For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Runger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1)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80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EKIPAMENTUS  MEKANIZASAUN (TRAKTOR)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69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TRAKTOR BO'OT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33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OBS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98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DIAK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15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mak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baku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natar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(5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nia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elemen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mak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laiha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08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A'AT KAMAN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Traktor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hirak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neé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tinan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operasaun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14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anus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6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A'AT Total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5 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Traktor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hirak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neé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tinan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operasaun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14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anus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245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Mekanizasaun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Kondisaun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La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seguru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no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durante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neé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lautuliza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(15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anos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abandona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224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Makina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Hare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Sei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Entrega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Grupu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Agrikultor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Organizadu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4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Makina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Kuda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Hare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Sei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Entrega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Grupu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Agrikultor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Organizadu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6405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Faselidades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Pekuaria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977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Saude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Animal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Postu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Laga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no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Venilale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Falta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Postu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871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Manga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Vasina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Kada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Suku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suku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sedauk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iha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07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Produsaun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Animal 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Iha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Fase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identifikasaun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 Menus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orsamentu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atu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estabelese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871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Matadoro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fatin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oho animal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Presiza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garante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naan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kualidade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no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higiene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07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Tailo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fatin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faan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naan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animal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Presiza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prevene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naan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husi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kontaminasaun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9871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Floresta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Plantas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Industriais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Kafe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07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Viverus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Ai-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Horis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Presiza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prepara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ai-oan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Plantas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industriaos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no Ai-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oan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reflorestasaun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93E8242-D037-2516-5026-85100AAFFCB9}"/>
              </a:ext>
            </a:extLst>
          </p:cNvPr>
          <p:cNvSpPr txBox="1"/>
          <p:nvPr/>
        </p:nvSpPr>
        <p:spPr>
          <a:xfrm>
            <a:off x="9656466" y="1024931"/>
            <a:ext cx="1959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Presiza</a:t>
            </a:r>
            <a:r>
              <a:rPr lang="en-US" dirty="0">
                <a:solidFill>
                  <a:srgbClr val="FF0000"/>
                </a:solidFill>
              </a:rPr>
              <a:t> tau </a:t>
            </a:r>
            <a:r>
              <a:rPr lang="en-US" dirty="0" err="1">
                <a:solidFill>
                  <a:srgbClr val="FF0000"/>
                </a:solidFill>
              </a:rPr>
              <a:t>deit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nia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deskrisaun</a:t>
            </a:r>
            <a:r>
              <a:rPr lang="en-US" dirty="0">
                <a:solidFill>
                  <a:srgbClr val="FF0000"/>
                </a:solidFill>
              </a:rPr>
              <a:t> no </a:t>
            </a:r>
            <a:r>
              <a:rPr lang="en-US" dirty="0" err="1">
                <a:solidFill>
                  <a:srgbClr val="FF0000"/>
                </a:solidFill>
              </a:rPr>
              <a:t>nia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numeru</a:t>
            </a:r>
            <a:r>
              <a:rPr lang="en-US" dirty="0">
                <a:solidFill>
                  <a:srgbClr val="FF0000"/>
                </a:solidFill>
              </a:rPr>
              <a:t> total </a:t>
            </a:r>
          </a:p>
        </p:txBody>
      </p:sp>
    </p:spTree>
    <p:extLst>
      <p:ext uri="{BB962C8B-B14F-4D97-AF65-F5344CB8AC3E}">
        <p14:creationId xmlns:p14="http://schemas.microsoft.com/office/powerpoint/2010/main" val="2071056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FAE8780-C72D-CC9A-32CA-7972277DF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87" y="152404"/>
            <a:ext cx="7886700" cy="609599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Distribuisaun</a:t>
            </a:r>
            <a:r>
              <a:rPr lang="en-US" dirty="0"/>
              <a:t> </a:t>
            </a:r>
            <a:r>
              <a:rPr lang="en-US" dirty="0" err="1"/>
              <a:t>Fini</a:t>
            </a:r>
            <a:r>
              <a:rPr lang="en-US" dirty="0"/>
              <a:t> </a:t>
            </a:r>
            <a:r>
              <a:rPr lang="en-US" dirty="0" err="1"/>
              <a:t>Batar</a:t>
            </a:r>
            <a:r>
              <a:rPr lang="en-US" dirty="0"/>
              <a:t> no Hare</a:t>
            </a:r>
            <a:endParaRPr lang="pt-PT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9A7974E-CF47-4EEA-77B4-F996693E0BED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914400"/>
          <a:ext cx="44196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3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5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3063">
                <a:tc gridSpan="3">
                  <a:txBody>
                    <a:bodyPr/>
                    <a:lstStyle/>
                    <a:p>
                      <a:r>
                        <a:rPr lang="en-US" dirty="0" err="1"/>
                        <a:t>Distribuisaun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Fini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Batar</a:t>
                      </a:r>
                      <a:r>
                        <a:rPr lang="en-US" dirty="0"/>
                        <a:t> Ba </a:t>
                      </a:r>
                      <a:r>
                        <a:rPr lang="en-US" dirty="0" err="1"/>
                        <a:t>Postu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Administrasaun</a:t>
                      </a:r>
                      <a:endParaRPr lang="pt-PT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Baucau</a:t>
                      </a:r>
                      <a:r>
                        <a:rPr lang="en-US" dirty="0"/>
                        <a:t> Vila</a:t>
                      </a:r>
                      <a:endParaRPr lang="pt-PT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2000 kg</a:t>
                      </a:r>
                      <a:endParaRPr lang="pt-PT" dirty="0"/>
                    </a:p>
                  </a:txBody>
                  <a:tcPr marL="68580" marR="68580"/>
                </a:tc>
                <a:tc rowSpan="6">
                  <a:txBody>
                    <a:bodyPr/>
                    <a:lstStyle/>
                    <a:p>
                      <a:endParaRPr lang="pt-PT" dirty="0"/>
                    </a:p>
                  </a:txBody>
                  <a:tcPr marL="68580" marR="68580">
                    <a:lnT w="381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Quelicai</a:t>
                      </a:r>
                      <a:endParaRPr lang="pt-PT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1700 kg</a:t>
                      </a:r>
                      <a:endParaRPr lang="pt-PT" dirty="0"/>
                    </a:p>
                  </a:txBody>
                  <a:tcPr marL="68580" marR="68580"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Laga</a:t>
                      </a:r>
                      <a:r>
                        <a:rPr lang="en-US" dirty="0"/>
                        <a:t> </a:t>
                      </a:r>
                      <a:endParaRPr lang="pt-PT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1000 kg</a:t>
                      </a:r>
                      <a:endParaRPr lang="pt-PT" dirty="0"/>
                    </a:p>
                  </a:txBody>
                  <a:tcPr marL="68580" marR="68580"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Baguia</a:t>
                      </a:r>
                      <a:endParaRPr lang="pt-PT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1000 kg</a:t>
                      </a:r>
                      <a:endParaRPr lang="pt-PT" dirty="0"/>
                    </a:p>
                  </a:txBody>
                  <a:tcPr marL="68580" marR="68580"/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Venilale</a:t>
                      </a:r>
                      <a:endParaRPr lang="pt-PT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1300 kg</a:t>
                      </a:r>
                      <a:endParaRPr lang="pt-PT" dirty="0"/>
                    </a:p>
                  </a:txBody>
                  <a:tcPr marL="68580" marR="68580"/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Vemase</a:t>
                      </a:r>
                      <a:endParaRPr lang="pt-PT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1000 kg</a:t>
                      </a:r>
                      <a:endParaRPr lang="pt-PT" dirty="0"/>
                    </a:p>
                  </a:txBody>
                  <a:tcPr marL="68580" marR="68580"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845EBE7-A877-CDBD-35C4-FE56BB6BDBEF}"/>
              </a:ext>
            </a:extLst>
          </p:cNvPr>
          <p:cNvGraphicFramePr>
            <a:graphicFrameLocks noGrp="1"/>
          </p:cNvGraphicFramePr>
          <p:nvPr/>
        </p:nvGraphicFramePr>
        <p:xfrm>
          <a:off x="7571866" y="934497"/>
          <a:ext cx="3733801" cy="2971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1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4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9467">
                <a:tc>
                  <a:txBody>
                    <a:bodyPr/>
                    <a:lstStyle/>
                    <a:p>
                      <a:r>
                        <a:rPr lang="en-US" sz="1600" dirty="0" err="1"/>
                        <a:t>Postu</a:t>
                      </a:r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Fini</a:t>
                      </a:r>
                      <a:r>
                        <a:rPr lang="en-US" sz="1600" dirty="0"/>
                        <a:t> Hare/ Kg</a:t>
                      </a:r>
                      <a:endParaRPr lang="pt-P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701">
                <a:tc>
                  <a:txBody>
                    <a:bodyPr/>
                    <a:lstStyle/>
                    <a:p>
                      <a:r>
                        <a:rPr lang="en-US" sz="1600" dirty="0" err="1"/>
                        <a:t>Baucau</a:t>
                      </a:r>
                      <a:r>
                        <a:rPr lang="en-US" sz="1600" dirty="0"/>
                        <a:t> Vila</a:t>
                      </a:r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2500 Kg</a:t>
                      </a:r>
                      <a:endParaRPr lang="pt-P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926">
                <a:tc>
                  <a:txBody>
                    <a:bodyPr/>
                    <a:lstStyle/>
                    <a:p>
                      <a:r>
                        <a:rPr lang="en-US" sz="1600" dirty="0" err="1"/>
                        <a:t>Laga</a:t>
                      </a:r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1000 Kg</a:t>
                      </a:r>
                      <a:endParaRPr lang="pt-P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926">
                <a:tc>
                  <a:txBody>
                    <a:bodyPr/>
                    <a:lstStyle/>
                    <a:p>
                      <a:r>
                        <a:rPr lang="en-US" sz="1600" dirty="0" err="1"/>
                        <a:t>BAguia</a:t>
                      </a:r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1000 Kg</a:t>
                      </a:r>
                      <a:endParaRPr lang="pt-P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926">
                <a:tc>
                  <a:txBody>
                    <a:bodyPr/>
                    <a:lstStyle/>
                    <a:p>
                      <a:r>
                        <a:rPr lang="en-US" sz="1600" dirty="0" err="1"/>
                        <a:t>Quelicai</a:t>
                      </a:r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1500 Kg</a:t>
                      </a:r>
                      <a:endParaRPr lang="pt-P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926">
                <a:tc>
                  <a:txBody>
                    <a:bodyPr/>
                    <a:lstStyle/>
                    <a:p>
                      <a:r>
                        <a:rPr lang="en-US" sz="1600" dirty="0" err="1"/>
                        <a:t>Vemase</a:t>
                      </a:r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2000 Kg</a:t>
                      </a:r>
                      <a:endParaRPr lang="pt-P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926">
                <a:tc>
                  <a:txBody>
                    <a:bodyPr/>
                    <a:lstStyle/>
                    <a:p>
                      <a:r>
                        <a:rPr lang="en-US" sz="1600" dirty="0" err="1"/>
                        <a:t>Venilale</a:t>
                      </a:r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2000 Kg</a:t>
                      </a:r>
                      <a:endParaRPr lang="pt-P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7126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965786B-B5E8-2F27-9D1D-9FA1FADA8917}"/>
              </a:ext>
            </a:extLst>
          </p:cNvPr>
          <p:cNvGraphicFramePr>
            <a:graphicFrameLocks noGrp="1"/>
          </p:cNvGraphicFramePr>
          <p:nvPr/>
        </p:nvGraphicFramePr>
        <p:xfrm>
          <a:off x="986414" y="383512"/>
          <a:ext cx="10378271" cy="46205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8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4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4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4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41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4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747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944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51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18961">
                <a:tc gridSpan="9"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DADUS POPULASAUN ANIMAL MUNICIPIO BAUCAU TINAN 2025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pt-PT" sz="900">
                          <a:effectLst/>
                        </a:rPr>
                        <a:t> 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0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PT" sz="9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8074" marR="8074" marT="8074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POSTU ADMINISTRATIVO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Karau Timur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Karau Vaka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Kuda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Fahi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Bibi Timur 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Bibi Malae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Manu Lokal 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Manu Rade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PT" sz="9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8074" marR="8074" marT="8074" marB="0" anchor="b"/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Baguia 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521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655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311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1204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456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7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1691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1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PT" sz="9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8074" marR="8074" marT="8074" marB="0" anchor="b"/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Baucau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652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136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803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3314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1885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720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4985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36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PT" sz="9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8074" marR="8074" marT="8074" marB="0" anchor="b"/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Laga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2729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371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394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1377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1368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145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2475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14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PT" sz="9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8074" marR="8074" marT="8074" marB="0" anchor="b"/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Quelicai 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1044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115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304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837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454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120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991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5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8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PT" sz="9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8074" marR="8074" marT="8074" marB="0" anchor="b"/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Matebian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1080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112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301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736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454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120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994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0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PT" sz="9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8074" marR="8074" marT="8074" marB="0" anchor="b"/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Kelikai Antigu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1049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116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308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740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455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120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989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0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PT" sz="9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8074" marR="8074" marT="8074" marB="0" anchor="b"/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Vemase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1516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55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343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958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497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242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1209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8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PT" sz="9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8074" marR="8074" marT="8074" marB="0" anchor="b"/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Venilale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2841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964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1078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1614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1099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>
                          <a:effectLst/>
                        </a:rPr>
                        <a:t>308</a:t>
                      </a:r>
                      <a:endParaRPr lang="pt-PT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2698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200" kern="1200" dirty="0">
                          <a:effectLst/>
                        </a:rPr>
                        <a:t>10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89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PT" sz="9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8074" marR="8074" marT="8074" marB="0" anchor="b"/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kern="1200" dirty="0">
                          <a:effectLst/>
                        </a:rPr>
                        <a:t>Total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kern="1200" dirty="0">
                          <a:effectLst/>
                        </a:rPr>
                        <a:t>11432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kern="1200" dirty="0">
                          <a:effectLst/>
                        </a:rPr>
                        <a:t>2524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kern="1200" dirty="0">
                          <a:effectLst/>
                        </a:rPr>
                        <a:t>3842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10780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kern="1200" dirty="0">
                          <a:effectLst/>
                        </a:rPr>
                        <a:t>6668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kern="1200" dirty="0">
                          <a:effectLst/>
                        </a:rPr>
                        <a:t>1782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kern="1200" dirty="0">
                          <a:effectLst/>
                        </a:rPr>
                        <a:t>16032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kern="1200" dirty="0">
                          <a:effectLst/>
                        </a:rPr>
                        <a:t>74</a:t>
                      </a:r>
                      <a:endParaRPr lang="pt-P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74" marR="8074" marT="8074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A03286B-5F51-3398-A28C-0ADEB82BEEA2}"/>
              </a:ext>
            </a:extLst>
          </p:cNvPr>
          <p:cNvSpPr txBox="1"/>
          <p:nvPr/>
        </p:nvSpPr>
        <p:spPr>
          <a:xfrm>
            <a:off x="1165609" y="5375868"/>
            <a:ext cx="7194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Aprezenta</a:t>
            </a:r>
            <a:r>
              <a:rPr lang="en-US" dirty="0"/>
              <a:t> </a:t>
            </a:r>
            <a:r>
              <a:rPr lang="en-US" dirty="0" err="1"/>
              <a:t>Apenas</a:t>
            </a:r>
            <a:r>
              <a:rPr lang="en-US" dirty="0"/>
              <a:t> Total </a:t>
            </a:r>
            <a:r>
              <a:rPr lang="en-US" dirty="0" err="1"/>
              <a:t>numero</a:t>
            </a:r>
            <a:r>
              <a:rPr lang="en-US" dirty="0"/>
              <a:t> </a:t>
            </a:r>
            <a:r>
              <a:rPr lang="en-US" dirty="0" err="1"/>
              <a:t>populasaun</a:t>
            </a:r>
            <a:r>
              <a:rPr lang="en-US" dirty="0"/>
              <a:t> </a:t>
            </a:r>
            <a:r>
              <a:rPr lang="en-US" dirty="0" err="1"/>
              <a:t>animais</a:t>
            </a:r>
            <a:r>
              <a:rPr lang="en-US" dirty="0"/>
              <a:t> </a:t>
            </a:r>
            <a:r>
              <a:rPr lang="en-US" dirty="0" err="1"/>
              <a:t>nian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115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8578644-5BBC-70AC-920A-DA1A2F6B366A}"/>
              </a:ext>
            </a:extLst>
          </p:cNvPr>
          <p:cNvSpPr txBox="1">
            <a:spLocks/>
          </p:cNvSpPr>
          <p:nvPr/>
        </p:nvSpPr>
        <p:spPr>
          <a:xfrm>
            <a:off x="324547" y="190485"/>
            <a:ext cx="3386137" cy="27441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Dadus Matadoru </a:t>
            </a:r>
            <a:endParaRPr lang="en-ID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FAA9DB-8EBE-621C-147C-B210804B5409}"/>
              </a:ext>
            </a:extLst>
          </p:cNvPr>
          <p:cNvSpPr txBox="1">
            <a:spLocks/>
          </p:cNvSpPr>
          <p:nvPr/>
        </p:nvSpPr>
        <p:spPr>
          <a:xfrm>
            <a:off x="4332382" y="111996"/>
            <a:ext cx="4247966" cy="33815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err="1"/>
              <a:t>Dadus</a:t>
            </a:r>
            <a:r>
              <a:rPr lang="en-US" sz="1600" dirty="0"/>
              <a:t> </a:t>
            </a:r>
            <a:r>
              <a:rPr lang="en-US" sz="1600" dirty="0" err="1"/>
              <a:t>Tranzitu</a:t>
            </a:r>
            <a:r>
              <a:rPr lang="en-US" sz="1600" dirty="0"/>
              <a:t> Animal </a:t>
            </a:r>
            <a:r>
              <a:rPr lang="en-US" sz="1600" dirty="0" err="1"/>
              <a:t>ne’ebe</a:t>
            </a:r>
            <a:r>
              <a:rPr lang="en-US" sz="1600" dirty="0"/>
              <a:t> Husi Baucau </a:t>
            </a:r>
            <a:r>
              <a:rPr lang="en-US" sz="1600" dirty="0" err="1"/>
              <a:t>ba</a:t>
            </a:r>
            <a:r>
              <a:rPr lang="en-US" sz="1600" dirty="0"/>
              <a:t> Municipio Seluk </a:t>
            </a:r>
            <a:endParaRPr lang="en-ID" sz="1600" dirty="0"/>
          </a:p>
        </p:txBody>
      </p:sp>
      <p:graphicFrame>
        <p:nvGraphicFramePr>
          <p:cNvPr id="6" name="Content Placeholder 10">
            <a:extLst>
              <a:ext uri="{FF2B5EF4-FFF2-40B4-BE49-F238E27FC236}">
                <a16:creationId xmlns:a16="http://schemas.microsoft.com/office/drawing/2014/main" id="{A9022918-6608-E33E-180F-8DDA214B79B2}"/>
              </a:ext>
            </a:extLst>
          </p:cNvPr>
          <p:cNvGraphicFramePr>
            <a:graphicFrameLocks/>
          </p:cNvGraphicFramePr>
          <p:nvPr/>
        </p:nvGraphicFramePr>
        <p:xfrm>
          <a:off x="197907" y="568409"/>
          <a:ext cx="3751570" cy="5578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675">
                  <a:extLst>
                    <a:ext uri="{9D8B030D-6E8A-4147-A177-3AD203B41FA5}">
                      <a16:colId xmlns:a16="http://schemas.microsoft.com/office/drawing/2014/main" val="3610127044"/>
                    </a:ext>
                  </a:extLst>
                </a:gridCol>
                <a:gridCol w="971574">
                  <a:extLst>
                    <a:ext uri="{9D8B030D-6E8A-4147-A177-3AD203B41FA5}">
                      <a16:colId xmlns:a16="http://schemas.microsoft.com/office/drawing/2014/main" val="2091844841"/>
                    </a:ext>
                  </a:extLst>
                </a:gridCol>
                <a:gridCol w="762079">
                  <a:extLst>
                    <a:ext uri="{9D8B030D-6E8A-4147-A177-3AD203B41FA5}">
                      <a16:colId xmlns:a16="http://schemas.microsoft.com/office/drawing/2014/main" val="3345899933"/>
                    </a:ext>
                  </a:extLst>
                </a:gridCol>
                <a:gridCol w="728510">
                  <a:extLst>
                    <a:ext uri="{9D8B030D-6E8A-4147-A177-3AD203B41FA5}">
                      <a16:colId xmlns:a16="http://schemas.microsoft.com/office/drawing/2014/main" val="555301285"/>
                    </a:ext>
                  </a:extLst>
                </a:gridCol>
                <a:gridCol w="971732">
                  <a:extLst>
                    <a:ext uri="{9D8B030D-6E8A-4147-A177-3AD203B41FA5}">
                      <a16:colId xmlns:a16="http://schemas.microsoft.com/office/drawing/2014/main" val="2293779917"/>
                    </a:ext>
                  </a:extLst>
                </a:gridCol>
              </a:tblGrid>
              <a:tr h="443479"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No </a:t>
                      </a:r>
                      <a:endParaRPr lang="en-ID" sz="1200" dirty="0"/>
                    </a:p>
                  </a:txBody>
                  <a:tcPr marL="68580" marR="6858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Fulan</a:t>
                      </a:r>
                      <a:r>
                        <a:rPr lang="en-US" sz="1200" dirty="0"/>
                        <a:t> </a:t>
                      </a:r>
                      <a:endParaRPr lang="en-ID" sz="1200" dirty="0"/>
                    </a:p>
                  </a:txBody>
                  <a:tcPr marL="68580" marR="68580"/>
                </a:tc>
                <a:tc gridSpan="3">
                  <a:txBody>
                    <a:bodyPr/>
                    <a:lstStyle/>
                    <a:p>
                      <a:r>
                        <a:rPr lang="en-US" sz="1200" dirty="0" err="1"/>
                        <a:t>Tipu</a:t>
                      </a:r>
                      <a:r>
                        <a:rPr lang="en-US" sz="1200" dirty="0"/>
                        <a:t> Animal </a:t>
                      </a:r>
                      <a:r>
                        <a:rPr lang="en-US" sz="1200" dirty="0" err="1"/>
                        <a:t>ne’ebe</a:t>
                      </a:r>
                      <a:r>
                        <a:rPr lang="en-US" sz="1200" dirty="0"/>
                        <a:t> Oho </a:t>
                      </a:r>
                      <a:r>
                        <a:rPr lang="en-US" sz="1200" dirty="0" err="1"/>
                        <a:t>iha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Merkadu</a:t>
                      </a:r>
                      <a:r>
                        <a:rPr lang="en-US" sz="1200" dirty="0"/>
                        <a:t>  Municipio </a:t>
                      </a:r>
                      <a:r>
                        <a:rPr lang="en-US" sz="1200" dirty="0" err="1"/>
                        <a:t>Baucau</a:t>
                      </a:r>
                      <a:r>
                        <a:rPr lang="en-US" sz="1200" dirty="0"/>
                        <a:t> </a:t>
                      </a:r>
                      <a:endParaRPr lang="en-ID" sz="1200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235100"/>
                  </a:ext>
                </a:extLst>
              </a:tr>
              <a:tr h="266087"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Karau </a:t>
                      </a:r>
                      <a:r>
                        <a:rPr lang="en-US" sz="1200" dirty="0" err="1"/>
                        <a:t>timur</a:t>
                      </a:r>
                      <a:r>
                        <a:rPr lang="en-US" sz="1200" dirty="0"/>
                        <a:t> </a:t>
                      </a:r>
                      <a:endParaRPr lang="en-ID" sz="12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Karau </a:t>
                      </a:r>
                      <a:r>
                        <a:rPr lang="en-US" sz="1200" dirty="0" err="1"/>
                        <a:t>vaka</a:t>
                      </a:r>
                      <a:r>
                        <a:rPr lang="en-US" sz="1200" dirty="0"/>
                        <a:t> </a:t>
                      </a:r>
                      <a:endParaRPr lang="en-ID" sz="12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Fahi</a:t>
                      </a:r>
                      <a:r>
                        <a:rPr lang="en-US" sz="1200" dirty="0"/>
                        <a:t> </a:t>
                      </a:r>
                      <a:endParaRPr lang="en-ID" sz="12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627117278"/>
                  </a:ext>
                </a:extLst>
              </a:tr>
              <a:tr h="295652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Janeiru</a:t>
                      </a:r>
                      <a:r>
                        <a:rPr lang="en-US" sz="1400" dirty="0"/>
                        <a:t> 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  <a:endParaRPr lang="en-ID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962437965"/>
                  </a:ext>
                </a:extLst>
              </a:tr>
              <a:tr h="295652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Fevereiru</a:t>
                      </a:r>
                      <a:r>
                        <a:rPr lang="en-US" sz="1400" dirty="0"/>
                        <a:t> 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  <a:endParaRPr lang="en-ID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96793844"/>
                  </a:ext>
                </a:extLst>
              </a:tr>
              <a:tr h="295652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Marsu</a:t>
                      </a:r>
                      <a:r>
                        <a:rPr lang="en-US" sz="1400" dirty="0"/>
                        <a:t> 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</a:t>
                      </a:r>
                      <a:endParaRPr lang="en-ID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830206641"/>
                  </a:ext>
                </a:extLst>
              </a:tr>
              <a:tr h="295652">
                <a:tc>
                  <a:txBody>
                    <a:bodyPr/>
                    <a:lstStyle/>
                    <a:p>
                      <a:r>
                        <a:rPr lang="en-US" sz="1400" dirty="0"/>
                        <a:t>4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Abril 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</a:t>
                      </a:r>
                      <a:endParaRPr lang="en-ID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25725765"/>
                  </a:ext>
                </a:extLst>
              </a:tr>
              <a:tr h="295652">
                <a:tc>
                  <a:txBody>
                    <a:bodyPr/>
                    <a:lstStyle/>
                    <a:p>
                      <a:r>
                        <a:rPr lang="en-US" sz="1400" dirty="0"/>
                        <a:t>5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Maiu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  <a:endParaRPr lang="en-ID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048187700"/>
                  </a:ext>
                </a:extLst>
              </a:tr>
              <a:tr h="295652">
                <a:tc>
                  <a:txBody>
                    <a:bodyPr/>
                    <a:lstStyle/>
                    <a:p>
                      <a:r>
                        <a:rPr lang="en-US" sz="1400" dirty="0"/>
                        <a:t>6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Junu</a:t>
                      </a:r>
                      <a:r>
                        <a:rPr lang="en-US" sz="1400" dirty="0"/>
                        <a:t> 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  <a:endParaRPr lang="en-ID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131407767"/>
                  </a:ext>
                </a:extLst>
              </a:tr>
              <a:tr h="295652">
                <a:tc>
                  <a:txBody>
                    <a:bodyPr/>
                    <a:lstStyle/>
                    <a:p>
                      <a:r>
                        <a:rPr lang="en-US" sz="1400" dirty="0"/>
                        <a:t>7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Jullu 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26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14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</a:t>
                      </a:r>
                      <a:endParaRPr lang="en-ID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564884968"/>
                  </a:ext>
                </a:extLst>
              </a:tr>
              <a:tr h="295652">
                <a:tc>
                  <a:txBody>
                    <a:bodyPr/>
                    <a:lstStyle/>
                    <a:p>
                      <a:r>
                        <a:rPr lang="en-US" sz="1400" dirty="0"/>
                        <a:t>8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Agostu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22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18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  <a:endParaRPr lang="en-ID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562341110"/>
                  </a:ext>
                </a:extLst>
              </a:tr>
              <a:tr h="295652"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Setembru</a:t>
                      </a:r>
                      <a:r>
                        <a:rPr lang="en-US" sz="1400" dirty="0"/>
                        <a:t> 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24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16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</a:t>
                      </a:r>
                      <a:endParaRPr lang="en-ID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152143877"/>
                  </a:ext>
                </a:extLst>
              </a:tr>
              <a:tr h="295652">
                <a:tc>
                  <a:txBody>
                    <a:bodyPr/>
                    <a:lstStyle/>
                    <a:p>
                      <a:r>
                        <a:rPr lang="en-US" sz="1400" dirty="0"/>
                        <a:t>10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Outubru</a:t>
                      </a:r>
                      <a:r>
                        <a:rPr lang="en-US" sz="1400" dirty="0"/>
                        <a:t> 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  <a:endParaRPr lang="en-ID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195436005"/>
                  </a:ext>
                </a:extLst>
              </a:tr>
              <a:tr h="295652">
                <a:tc>
                  <a:txBody>
                    <a:bodyPr/>
                    <a:lstStyle/>
                    <a:p>
                      <a:r>
                        <a:rPr lang="en-US" sz="1400" dirty="0"/>
                        <a:t>11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Novembru</a:t>
                      </a:r>
                      <a:r>
                        <a:rPr lang="en-US" sz="1400" dirty="0"/>
                        <a:t> 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  <a:endParaRPr lang="en-ID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654367018"/>
                  </a:ext>
                </a:extLst>
              </a:tr>
              <a:tr h="295652">
                <a:tc>
                  <a:txBody>
                    <a:bodyPr/>
                    <a:lstStyle/>
                    <a:p>
                      <a:r>
                        <a:rPr lang="en-US" sz="1400" dirty="0"/>
                        <a:t>12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Dezembru</a:t>
                      </a:r>
                      <a:r>
                        <a:rPr lang="en-US" sz="1400" dirty="0"/>
                        <a:t> 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18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17</a:t>
                      </a:r>
                      <a:endParaRPr lang="en-ID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</a:t>
                      </a:r>
                      <a:endParaRPr lang="en-ID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342736939"/>
                  </a:ext>
                </a:extLst>
              </a:tr>
              <a:tr h="366682">
                <a:tc gridSpan="2">
                  <a:txBody>
                    <a:bodyPr/>
                    <a:lstStyle/>
                    <a:p>
                      <a:r>
                        <a:rPr lang="en-US" sz="1800" b="1" dirty="0"/>
                        <a:t>Total </a:t>
                      </a:r>
                      <a:endParaRPr lang="en-ID" sz="1800" b="1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150</a:t>
                      </a:r>
                      <a:endParaRPr lang="en-ID" sz="18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145</a:t>
                      </a:r>
                      <a:endParaRPr lang="en-ID" sz="18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107</a:t>
                      </a:r>
                      <a:endParaRPr lang="en-ID" sz="1800" b="1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202091179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AFA1A914-7A91-8F0F-07DD-CDEA7E019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309" y="546574"/>
            <a:ext cx="4649679" cy="47439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571712-37FF-44E4-DD64-80517E4B0775}"/>
              </a:ext>
            </a:extLst>
          </p:cNvPr>
          <p:cNvSpPr txBox="1"/>
          <p:nvPr/>
        </p:nvSpPr>
        <p:spPr>
          <a:xfrm>
            <a:off x="197907" y="6250683"/>
            <a:ext cx="7830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Total </a:t>
            </a:r>
            <a:r>
              <a:rPr lang="en-US" dirty="0" err="1"/>
              <a:t>numeru</a:t>
            </a:r>
            <a:r>
              <a:rPr lang="en-US" dirty="0"/>
              <a:t> Animal </a:t>
            </a:r>
            <a:r>
              <a:rPr lang="en-US" dirty="0" err="1"/>
              <a:t>tinan</a:t>
            </a:r>
            <a:r>
              <a:rPr lang="en-US" dirty="0"/>
              <a:t> </a:t>
            </a:r>
            <a:r>
              <a:rPr lang="en-US" dirty="0" err="1"/>
              <a:t>ida</a:t>
            </a:r>
            <a:r>
              <a:rPr lang="en-US" dirty="0"/>
              <a:t> </a:t>
            </a:r>
            <a:r>
              <a:rPr lang="en-US" dirty="0" err="1"/>
              <a:t>nian</a:t>
            </a:r>
            <a:r>
              <a:rPr lang="en-US" dirty="0"/>
              <a:t> </a:t>
            </a:r>
            <a:r>
              <a:rPr lang="en-US" dirty="0" err="1"/>
              <a:t>ne’ebe</a:t>
            </a:r>
            <a:r>
              <a:rPr lang="en-US" dirty="0"/>
              <a:t> oho </a:t>
            </a:r>
            <a:r>
              <a:rPr lang="en-US" dirty="0" err="1"/>
              <a:t>iha</a:t>
            </a:r>
            <a:r>
              <a:rPr lang="en-US" dirty="0"/>
              <a:t> </a:t>
            </a:r>
            <a:r>
              <a:rPr lang="en-US" dirty="0" err="1"/>
              <a:t>Merkadu</a:t>
            </a:r>
            <a:r>
              <a:rPr lang="en-US" dirty="0"/>
              <a:t> </a:t>
            </a:r>
            <a:r>
              <a:rPr lang="en-US" dirty="0" err="1"/>
              <a:t>Munisipal</a:t>
            </a:r>
            <a:r>
              <a:rPr lang="en-US" dirty="0"/>
              <a:t> Baucau la </a:t>
            </a:r>
            <a:r>
              <a:rPr lang="en-US" dirty="0" err="1"/>
              <a:t>konta</a:t>
            </a:r>
            <a:r>
              <a:rPr lang="en-US" dirty="0"/>
              <a:t> ho animal </a:t>
            </a:r>
            <a:r>
              <a:rPr lang="en-US" dirty="0" err="1"/>
              <a:t>sira</a:t>
            </a:r>
            <a:r>
              <a:rPr lang="en-US" dirty="0"/>
              <a:t> </a:t>
            </a:r>
            <a:r>
              <a:rPr lang="en-US" dirty="0" err="1"/>
              <a:t>ne’ebe</a:t>
            </a:r>
            <a:r>
              <a:rPr lang="en-US" dirty="0"/>
              <a:t> oho </a:t>
            </a:r>
            <a:r>
              <a:rPr lang="en-US" dirty="0" err="1"/>
              <a:t>iha</a:t>
            </a:r>
            <a:r>
              <a:rPr lang="en-US" dirty="0"/>
              <a:t>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rasik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882880-B257-28E1-2ACF-5EA6B74B3B49}"/>
              </a:ext>
            </a:extLst>
          </p:cNvPr>
          <p:cNvSpPr txBox="1"/>
          <p:nvPr/>
        </p:nvSpPr>
        <p:spPr>
          <a:xfrm>
            <a:off x="9182820" y="223408"/>
            <a:ext cx="3103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Husi </a:t>
            </a:r>
            <a:r>
              <a:rPr lang="en-US" dirty="0" err="1"/>
              <a:t>Munisipiu</a:t>
            </a:r>
            <a:r>
              <a:rPr lang="en-US" dirty="0"/>
              <a:t> Baucau </a:t>
            </a:r>
            <a:r>
              <a:rPr lang="en-US" dirty="0" err="1"/>
              <a:t>ba</a:t>
            </a:r>
            <a:r>
              <a:rPr lang="en-US" dirty="0"/>
              <a:t> oho </a:t>
            </a:r>
            <a:r>
              <a:rPr lang="en-US" dirty="0" err="1"/>
              <a:t>iha</a:t>
            </a:r>
            <a:r>
              <a:rPr lang="en-US" dirty="0"/>
              <a:t> </a:t>
            </a:r>
            <a:r>
              <a:rPr lang="en-US" dirty="0" err="1"/>
              <a:t>Munisipiu</a:t>
            </a:r>
            <a:r>
              <a:rPr lang="en-US" dirty="0"/>
              <a:t> Seluk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9BF268C-44F4-2B9B-A5E3-918EDEF9C1AB}"/>
              </a:ext>
            </a:extLst>
          </p:cNvPr>
          <p:cNvCxnSpPr>
            <a:stCxn id="7" idx="3"/>
          </p:cNvCxnSpPr>
          <p:nvPr/>
        </p:nvCxnSpPr>
        <p:spPr>
          <a:xfrm flipV="1">
            <a:off x="8890988" y="1014884"/>
            <a:ext cx="1800458" cy="19036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2852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96AA383-18DF-540E-BB34-3A81F4D3C3CE}"/>
              </a:ext>
            </a:extLst>
          </p:cNvPr>
          <p:cNvSpPr txBox="1">
            <a:spLocks/>
          </p:cNvSpPr>
          <p:nvPr/>
        </p:nvSpPr>
        <p:spPr>
          <a:xfrm>
            <a:off x="2438401" y="1669701"/>
            <a:ext cx="3460466" cy="48169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Vasinasaun</a:t>
            </a:r>
            <a:r>
              <a:rPr lang="en-US" dirty="0"/>
              <a:t> ND </a:t>
            </a:r>
            <a:r>
              <a:rPr lang="en-US" dirty="0" err="1"/>
              <a:t>ba</a:t>
            </a:r>
            <a:r>
              <a:rPr lang="en-US" dirty="0"/>
              <a:t> Manu </a:t>
            </a:r>
            <a:endParaRPr lang="en-ID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26598E-A115-F370-69EE-ACD23AB6BE2B}"/>
              </a:ext>
            </a:extLst>
          </p:cNvPr>
          <p:cNvSpPr txBox="1">
            <a:spLocks/>
          </p:cNvSpPr>
          <p:nvPr/>
        </p:nvSpPr>
        <p:spPr>
          <a:xfrm>
            <a:off x="6475916" y="1669701"/>
            <a:ext cx="3887391" cy="570138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Vasinasaun SE ba Karau Timur no Vaka </a:t>
            </a:r>
            <a:endParaRPr lang="en-ID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0CDC237-8C7C-CA61-27E2-167B38D5E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4431" y="937637"/>
            <a:ext cx="7406879" cy="775608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     </a:t>
            </a:r>
            <a:r>
              <a:rPr lang="en-US" sz="3200" dirty="0" err="1"/>
              <a:t>Dadus</a:t>
            </a:r>
            <a:r>
              <a:rPr lang="en-US" sz="3200" dirty="0"/>
              <a:t> </a:t>
            </a:r>
            <a:r>
              <a:rPr lang="en-US" sz="3200" dirty="0" err="1"/>
              <a:t>Vasinasaun</a:t>
            </a:r>
            <a:r>
              <a:rPr lang="en-US" sz="3200" dirty="0"/>
              <a:t> Animal </a:t>
            </a:r>
            <a:r>
              <a:rPr lang="en-US" sz="3200" dirty="0" err="1"/>
              <a:t>Tinan</a:t>
            </a:r>
            <a:r>
              <a:rPr lang="en-US" sz="3200" dirty="0"/>
              <a:t> 2025 </a:t>
            </a:r>
            <a:endParaRPr lang="en-ID" sz="3200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1838151-7A14-3B89-887E-616DB2355C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75913" y="2301487"/>
          <a:ext cx="4303560" cy="3154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543646" imgH="1924206" progId="Excel.Sheet.12">
                  <p:embed/>
                </p:oleObj>
              </mc:Choice>
              <mc:Fallback>
                <p:oleObj name="Worksheet" r:id="rId2" imgW="5543646" imgH="1924206" progId="Excel.Shee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91838151-7A14-3B89-887E-616DB2355C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475913" y="2301487"/>
                        <a:ext cx="4303560" cy="3154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AA380E79-9E22-BB31-7DC6-09894FA943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22413" y="2285161"/>
          <a:ext cx="4097156" cy="3154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114877" imgH="1533454" progId="Excel.Sheet.12">
                  <p:embed/>
                </p:oleObj>
              </mc:Choice>
              <mc:Fallback>
                <p:oleObj name="Worksheet" r:id="rId4" imgW="5114877" imgH="1533454" progId="Excel.Sheet.12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AA380E79-9E22-BB31-7DC6-09894FA943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22413" y="2285161"/>
                        <a:ext cx="4097156" cy="3154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71BC707-F249-0280-19FF-2D39467D04B1}"/>
              </a:ext>
            </a:extLst>
          </p:cNvPr>
          <p:cNvSpPr txBox="1"/>
          <p:nvPr/>
        </p:nvSpPr>
        <p:spPr>
          <a:xfrm>
            <a:off x="1889090" y="5757705"/>
            <a:ext cx="380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Apenas</a:t>
            </a:r>
            <a:r>
              <a:rPr lang="en-US" dirty="0"/>
              <a:t> tau </a:t>
            </a:r>
            <a:r>
              <a:rPr lang="en-US" dirty="0" err="1"/>
              <a:t>nia</a:t>
            </a:r>
            <a:r>
              <a:rPr lang="en-US" dirty="0"/>
              <a:t> </a:t>
            </a:r>
            <a:r>
              <a:rPr lang="en-US" dirty="0" err="1"/>
              <a:t>totalidade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478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1504</Words>
  <Application>Microsoft Office PowerPoint</Application>
  <PresentationFormat>Widescreen</PresentationFormat>
  <Paragraphs>760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Worksheet</vt:lpstr>
      <vt:lpstr>SM-Agrikultura</vt:lpstr>
      <vt:lpstr>PowerPoint Presentation</vt:lpstr>
      <vt:lpstr>PowerPoint Presentation</vt:lpstr>
      <vt:lpstr>SM-Agrikultura</vt:lpstr>
      <vt:lpstr>PowerPoint Presentation</vt:lpstr>
      <vt:lpstr>Asosiasaun Produs Fini Komersial</vt:lpstr>
      <vt:lpstr>PowerPoint Presentation</vt:lpstr>
      <vt:lpstr>PowerPoint Presentation</vt:lpstr>
      <vt:lpstr>PowerPoint Presentation</vt:lpstr>
      <vt:lpstr>Fila Rai Bokon /Natar 2025</vt:lpstr>
      <vt:lpstr>PowerPoint Presentation</vt:lpstr>
      <vt:lpstr>Distribuisaun Fini Batar no Hare</vt:lpstr>
      <vt:lpstr>PowerPoint Presentation</vt:lpstr>
      <vt:lpstr>PowerPoint Presentation</vt:lpstr>
      <vt:lpstr>     Dadus Vasinasaun Animal Tinan 2025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rdtl 367</dc:creator>
  <cp:lastModifiedBy>rdtl 367</cp:lastModifiedBy>
  <cp:revision>2</cp:revision>
  <dcterms:created xsi:type="dcterms:W3CDTF">2026-02-04T00:59:42Z</dcterms:created>
  <dcterms:modified xsi:type="dcterms:W3CDTF">2026-02-04T06:40:33Z</dcterms:modified>
</cp:coreProperties>
</file>