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notesSlides/notesSlide1.xml" ContentType="application/vnd.openxmlformats-officedocument.presentationml.notesSlide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3"/>
  </p:notesMasterIdLst>
  <p:sldIdLst>
    <p:sldId id="291" r:id="rId2"/>
    <p:sldId id="290" r:id="rId3"/>
    <p:sldId id="292" r:id="rId4"/>
    <p:sldId id="294" r:id="rId5"/>
    <p:sldId id="295" r:id="rId6"/>
    <p:sldId id="289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19" r:id="rId49"/>
    <p:sldId id="305" r:id="rId50"/>
    <p:sldId id="306" r:id="rId51"/>
    <p:sldId id="318" r:id="rId5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P" initials="H" lastIdx="1" clrIdx="0">
    <p:extLst>
      <p:ext uri="{19B8F6BF-5375-455C-9EA6-DF929625EA0E}">
        <p15:presenceInfo xmlns:p15="http://schemas.microsoft.com/office/powerpoint/2012/main" userId="H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138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Data%20Base%20Ekse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Hadi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Hadi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Hadia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Hadia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Hadia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Hadia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Hadia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Hadia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Hadia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Hadia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Hadia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Hadia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Hadia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Hadia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Hadia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Hadia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Hadia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Data%20Base%20Eksel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Data%20Base%20Eksel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Data%20Base%20Eksel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Data%20Base%20Eksel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Data%20Base%20Eksel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Data%20Base%20Eksel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Data%20Base%20Eksel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Data%20Base%20Eksel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Data%20Base%20Eksel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Data%20Base%20Eksel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Data%20Base%20Eksel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Data%20Base%20Eksel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EBHY%20GUSMAO:DOK%20EBHY%20GUSMAO:Documents:Eusebio:PIM%20EDUKASAUN%20BAUCAU%20:Data%20Base%20Eksel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anuarionatalino:Desktop:APROVADO%20EDU%202021%20FOUN.xlsx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anuarionatalino:Desktop:APROVADO%20EDU%202021%20FOUN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anuarionatalino:Desktop:APROVADO%20EDU%202021%20FOUN.xlsx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anuarionatalino:Desktop:APROVADO%20EDU%202021%20FOUN.xlsx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anuarionatalino:Desktop:APROVADO%20EDU%202021%20FOUN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anuarionatalino:Desktop:APROVADO%20EDU%202021%20FOU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6580752262406897"/>
          <c:y val="5.1400554097404502E-2"/>
          <c:w val="0.33028216837948599"/>
          <c:h val="0.61983778069408002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val>
            <c:numRef>
              <c:f>EPE!$H$11:$L$11</c:f>
              <c:numCache>
                <c:formatCode>0%</c:formatCode>
                <c:ptCount val="5"/>
                <c:pt idx="0">
                  <c:v>0.62</c:v>
                </c:pt>
                <c:pt idx="1">
                  <c:v>0.44</c:v>
                </c:pt>
                <c:pt idx="2">
                  <c:v>0.1</c:v>
                </c:pt>
                <c:pt idx="3">
                  <c:v>0.08</c:v>
                </c:pt>
                <c:pt idx="4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C0-41B7-B085-6093E092F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10734312"/>
        <c:axId val="1910731352"/>
        <c:axId val="0"/>
      </c:bar3DChart>
      <c:catAx>
        <c:axId val="1910734312"/>
        <c:scaling>
          <c:orientation val="minMax"/>
        </c:scaling>
        <c:delete val="0"/>
        <c:axPos val="b"/>
        <c:majorTickMark val="none"/>
        <c:minorTickMark val="none"/>
        <c:tickLblPos val="nextTo"/>
        <c:crossAx val="1910731352"/>
        <c:crosses val="autoZero"/>
        <c:auto val="1"/>
        <c:lblAlgn val="ctr"/>
        <c:lblOffset val="100"/>
        <c:noMultiLvlLbl val="0"/>
      </c:catAx>
      <c:valAx>
        <c:axId val="1910731352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400"/>
                </a:pPr>
                <a:r>
                  <a:rPr lang="en-US" sz="2400"/>
                  <a:t>Persentase Kondisaun Sala Aula iha Edukasaun Pre-Eskolar </a:t>
                </a:r>
              </a:p>
            </c:rich>
          </c:tx>
          <c:layout>
            <c:manualLayout>
              <c:xMode val="edge"/>
              <c:yMode val="edge"/>
              <c:x val="0.15394807744522701"/>
              <c:y val="0.15659117486551799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1073431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6336359757676402"/>
          <c:y val="4.27842762429263E-2"/>
          <c:w val="0.30750255754580003"/>
          <c:h val="0.65230009579674997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1-B24D-4902-A1C1-B85E37C66B2A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B24D-4902-A1C1-B85E37C66B2A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5-B24D-4902-A1C1-B85E37C66B2A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7-B24D-4902-A1C1-B85E37C66B2A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9-B24D-4902-A1C1-B85E37C66B2A}"/>
              </c:ext>
            </c:extLst>
          </c:dPt>
          <c:val>
            <c:numRef>
              <c:f>'EBC 01'!$H$12:$L$12</c:f>
              <c:numCache>
                <c:formatCode>0%</c:formatCode>
                <c:ptCount val="5"/>
                <c:pt idx="0">
                  <c:v>1</c:v>
                </c:pt>
                <c:pt idx="1">
                  <c:v>0.66</c:v>
                </c:pt>
                <c:pt idx="2">
                  <c:v>0.24</c:v>
                </c:pt>
                <c:pt idx="3">
                  <c:v>0.1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24D-4902-A1C1-B85E37C66B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11267544"/>
        <c:axId val="1911270488"/>
        <c:axId val="0"/>
      </c:bar3DChart>
      <c:catAx>
        <c:axId val="1911267544"/>
        <c:scaling>
          <c:orientation val="minMax"/>
        </c:scaling>
        <c:delete val="0"/>
        <c:axPos val="b"/>
        <c:majorTickMark val="none"/>
        <c:minorTickMark val="none"/>
        <c:tickLblPos val="nextTo"/>
        <c:crossAx val="1911270488"/>
        <c:crosses val="autoZero"/>
        <c:auto val="1"/>
        <c:lblAlgn val="ctr"/>
        <c:lblOffset val="100"/>
        <c:noMultiLvlLbl val="0"/>
      </c:catAx>
      <c:valAx>
        <c:axId val="1911270488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sz="2400"/>
                  <a:t>Porsentase</a:t>
                </a:r>
                <a:r>
                  <a:rPr lang="en-US" sz="2400" baseline="0"/>
                  <a:t>  Kondisaun Sala Aula Nebe Eiste</a:t>
                </a:r>
                <a:endParaRPr lang="en-US" sz="2400"/>
              </a:p>
            </c:rich>
          </c:tx>
          <c:layout>
            <c:manualLayout>
              <c:xMode val="edge"/>
              <c:yMode val="edge"/>
              <c:x val="6.6696228604502195E-2"/>
              <c:y val="0.29734073703214797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1126754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55632550707464001"/>
          <c:y val="5.1400554097404502E-2"/>
          <c:w val="0.31502907441398298"/>
          <c:h val="0.60594889180519096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1-185E-410A-8701-974E669F1FB4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3-185E-410A-8701-974E669F1FB4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5-185E-410A-8701-974E669F1FB4}"/>
              </c:ext>
            </c:extLst>
          </c:dPt>
          <c:dPt>
            <c:idx val="3"/>
            <c:invertIfNegative val="0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7-185E-410A-8701-974E669F1FB4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9-185E-410A-8701-974E669F1FB4}"/>
              </c:ext>
            </c:extLst>
          </c:dPt>
          <c:val>
            <c:numRef>
              <c:f>'EBC Vila Nova'!$H$16:$L$16</c:f>
              <c:numCache>
                <c:formatCode>0%</c:formatCode>
                <c:ptCount val="5"/>
                <c:pt idx="0">
                  <c:v>0.71</c:v>
                </c:pt>
                <c:pt idx="1">
                  <c:v>0.42</c:v>
                </c:pt>
                <c:pt idx="2">
                  <c:v>0.24</c:v>
                </c:pt>
                <c:pt idx="3">
                  <c:v>0.05</c:v>
                </c:pt>
                <c:pt idx="4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85E-410A-8701-974E669F1F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10970008"/>
        <c:axId val="1910972952"/>
        <c:axId val="0"/>
      </c:bar3DChart>
      <c:catAx>
        <c:axId val="1910970008"/>
        <c:scaling>
          <c:orientation val="minMax"/>
        </c:scaling>
        <c:delete val="0"/>
        <c:axPos val="b"/>
        <c:majorTickMark val="none"/>
        <c:minorTickMark val="none"/>
        <c:tickLblPos val="nextTo"/>
        <c:crossAx val="1910972952"/>
        <c:crosses val="autoZero"/>
        <c:auto val="1"/>
        <c:lblAlgn val="ctr"/>
        <c:lblOffset val="100"/>
        <c:noMultiLvlLbl val="0"/>
      </c:catAx>
      <c:valAx>
        <c:axId val="1910972952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400"/>
                </a:pPr>
                <a:r>
                  <a:rPr lang="en-US" sz="2400"/>
                  <a:t>Porsentase</a:t>
                </a:r>
                <a:r>
                  <a:rPr lang="en-US" sz="2400" baseline="0"/>
                  <a:t> Kondisaun Sala Aula </a:t>
                </a:r>
                <a:endParaRPr lang="en-US" sz="2400"/>
              </a:p>
            </c:rich>
          </c:tx>
          <c:layout>
            <c:manualLayout>
              <c:xMode val="edge"/>
              <c:yMode val="edge"/>
              <c:x val="4.4641659929364301E-2"/>
              <c:y val="0.184779090113736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1097000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7583919764084002"/>
          <c:y val="4.25970792112524E-2"/>
          <c:w val="0.30847984686185298"/>
          <c:h val="0.61571606433811199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5D23-4161-BB0C-7D1D6E6F5A0F}"/>
              </c:ext>
            </c:extLst>
          </c:dPt>
          <c:dPt>
            <c:idx val="1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3-5D23-4161-BB0C-7D1D6E6F5A0F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5-5D23-4161-BB0C-7D1D6E6F5A0F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7-5D23-4161-BB0C-7D1D6E6F5A0F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9-5D23-4161-BB0C-7D1D6E6F5A0F}"/>
              </c:ext>
            </c:extLst>
          </c:dPt>
          <c:val>
            <c:numRef>
              <c:f>Uailili!$H$18:$L$18</c:f>
              <c:numCache>
                <c:formatCode>0%</c:formatCode>
                <c:ptCount val="5"/>
                <c:pt idx="0">
                  <c:v>1</c:v>
                </c:pt>
                <c:pt idx="1">
                  <c:v>0.47</c:v>
                </c:pt>
                <c:pt idx="2">
                  <c:v>0.32</c:v>
                </c:pt>
                <c:pt idx="3">
                  <c:v>0.21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D23-4161-BB0C-7D1D6E6F5A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9502376"/>
        <c:axId val="1909499416"/>
        <c:axId val="0"/>
      </c:bar3DChart>
      <c:catAx>
        <c:axId val="1909502376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9499416"/>
        <c:crosses val="autoZero"/>
        <c:auto val="1"/>
        <c:lblAlgn val="ctr"/>
        <c:lblOffset val="100"/>
        <c:noMultiLvlLbl val="0"/>
      </c:catAx>
      <c:valAx>
        <c:axId val="1909499416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800"/>
                </a:pPr>
                <a:r>
                  <a:rPr lang="en-US" sz="2800"/>
                  <a:t>Persentase</a:t>
                </a:r>
                <a:r>
                  <a:rPr lang="en-US" sz="2800" baseline="0"/>
                  <a:t> Kondisaun Salas Aula </a:t>
                </a:r>
                <a:endParaRPr lang="en-US" sz="2800"/>
              </a:p>
            </c:rich>
          </c:tx>
          <c:layout>
            <c:manualLayout>
              <c:xMode val="edge"/>
              <c:yMode val="edge"/>
              <c:x val="3.7081162332453198E-2"/>
              <c:y val="0.27891022183870801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0950237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7952075424392602"/>
          <c:y val="4.83769920916748E-2"/>
          <c:w val="0.299997805346154"/>
          <c:h val="0.620413771807935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3366FF"/>
              </a:solidFill>
            </c:spPr>
            <c:extLst>
              <c:ext xmlns:c16="http://schemas.microsoft.com/office/drawing/2014/chart" uri="{C3380CC4-5D6E-409C-BE32-E72D297353CC}">
                <c16:uniqueId val="{00000001-0A51-417E-9400-F4DFAA43E8AF}"/>
              </c:ext>
            </c:extLst>
          </c:dPt>
          <c:dPt>
            <c:idx val="1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3-0A51-417E-9400-F4DFAA43E8AF}"/>
              </c:ext>
            </c:extLst>
          </c:dPt>
          <c:dPt>
            <c:idx val="2"/>
            <c:invertIfNegative val="0"/>
            <c:bubble3D val="0"/>
            <c:spPr>
              <a:solidFill>
                <a:srgbClr val="FF6600"/>
              </a:solidFill>
            </c:spPr>
            <c:extLst>
              <c:ext xmlns:c16="http://schemas.microsoft.com/office/drawing/2014/chart" uri="{C3380CC4-5D6E-409C-BE32-E72D297353CC}">
                <c16:uniqueId val="{00000005-0A51-417E-9400-F4DFAA43E8AF}"/>
              </c:ext>
            </c:extLst>
          </c:dPt>
          <c:dPt>
            <c:idx val="3"/>
            <c:invertIfNegative val="0"/>
            <c:bubble3D val="0"/>
            <c:spPr>
              <a:solidFill>
                <a:srgbClr val="000090"/>
              </a:solidFill>
            </c:spPr>
            <c:extLst>
              <c:ext xmlns:c16="http://schemas.microsoft.com/office/drawing/2014/chart" uri="{C3380CC4-5D6E-409C-BE32-E72D297353CC}">
                <c16:uniqueId val="{00000007-0A51-417E-9400-F4DFAA43E8AF}"/>
              </c:ext>
            </c:extLst>
          </c:dPt>
          <c:dPt>
            <c:idx val="4"/>
            <c:invertIfNegative val="0"/>
            <c:bubble3D val="0"/>
            <c:spPr>
              <a:solidFill>
                <a:srgbClr val="FF6600"/>
              </a:solidFill>
            </c:spPr>
            <c:extLst>
              <c:ext xmlns:c16="http://schemas.microsoft.com/office/drawing/2014/chart" uri="{C3380CC4-5D6E-409C-BE32-E72D297353CC}">
                <c16:uniqueId val="{00000009-0A51-417E-9400-F4DFAA43E8AF}"/>
              </c:ext>
            </c:extLst>
          </c:dPt>
          <c:val>
            <c:numRef>
              <c:f>'Gari-Uai'!$H$18:$L$18</c:f>
              <c:numCache>
                <c:formatCode>0%</c:formatCode>
                <c:ptCount val="5"/>
                <c:pt idx="0">
                  <c:v>1</c:v>
                </c:pt>
                <c:pt idx="1">
                  <c:v>0.43</c:v>
                </c:pt>
                <c:pt idx="2">
                  <c:v>0.28999999999999998</c:v>
                </c:pt>
                <c:pt idx="3">
                  <c:v>0.28000000000000003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A51-417E-9400-F4DFAA43E8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10356536"/>
        <c:axId val="1910359480"/>
        <c:axId val="0"/>
      </c:bar3DChart>
      <c:catAx>
        <c:axId val="1910356536"/>
        <c:scaling>
          <c:orientation val="minMax"/>
        </c:scaling>
        <c:delete val="0"/>
        <c:axPos val="b"/>
        <c:majorTickMark val="none"/>
        <c:minorTickMark val="none"/>
        <c:tickLblPos val="nextTo"/>
        <c:crossAx val="1910359480"/>
        <c:crosses val="autoZero"/>
        <c:auto val="1"/>
        <c:lblAlgn val="ctr"/>
        <c:lblOffset val="100"/>
        <c:noMultiLvlLbl val="0"/>
      </c:catAx>
      <c:valAx>
        <c:axId val="1910359480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800"/>
                </a:pPr>
                <a:r>
                  <a:rPr lang="en-US" sz="2800"/>
                  <a:t>Persentase Kondisaun Salas Aula </a:t>
                </a:r>
              </a:p>
            </c:rich>
          </c:tx>
          <c:layout>
            <c:manualLayout>
              <c:xMode val="edge"/>
              <c:yMode val="edge"/>
              <c:x val="0.128699715282452"/>
              <c:y val="0.20572215186388401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1035653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5654862747023703"/>
          <c:y val="2.82524059492563E-2"/>
          <c:w val="0.31600557104168697"/>
          <c:h val="0.61520815106445004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00FF"/>
              </a:solidFill>
            </c:spPr>
            <c:extLst>
              <c:ext xmlns:c16="http://schemas.microsoft.com/office/drawing/2014/chart" uri="{C3380CC4-5D6E-409C-BE32-E72D297353CC}">
                <c16:uniqueId val="{00000001-706C-48C5-A550-BCE3686EE911}"/>
              </c:ext>
            </c:extLst>
          </c:dPt>
          <c:dPt>
            <c:idx val="1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3-706C-48C5-A550-BCE3686EE911}"/>
              </c:ext>
            </c:extLst>
          </c:dPt>
          <c:dPt>
            <c:idx val="2"/>
            <c:invertIfNegative val="0"/>
            <c:bubble3D val="0"/>
            <c:spPr>
              <a:solidFill>
                <a:srgbClr val="008000"/>
              </a:solidFill>
            </c:spPr>
            <c:extLst>
              <c:ext xmlns:c16="http://schemas.microsoft.com/office/drawing/2014/chart" uri="{C3380CC4-5D6E-409C-BE32-E72D297353CC}">
                <c16:uniqueId val="{00000005-706C-48C5-A550-BCE3686EE911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7-706C-48C5-A550-BCE3686EE911}"/>
              </c:ext>
            </c:extLst>
          </c:dPt>
          <c:dPt>
            <c:idx val="4"/>
            <c:invertIfNegative val="0"/>
            <c:bubble3D val="0"/>
            <c:spPr>
              <a:solidFill>
                <a:srgbClr val="800000"/>
              </a:solidFill>
            </c:spPr>
            <c:extLst>
              <c:ext xmlns:c16="http://schemas.microsoft.com/office/drawing/2014/chart" uri="{C3380CC4-5D6E-409C-BE32-E72D297353CC}">
                <c16:uniqueId val="{00000009-706C-48C5-A550-BCE3686EE911}"/>
              </c:ext>
            </c:extLst>
          </c:dPt>
          <c:val>
            <c:numRef>
              <c:f>AUbaca!$H$19:$L$19</c:f>
              <c:numCache>
                <c:formatCode>0%</c:formatCode>
                <c:ptCount val="5"/>
                <c:pt idx="0">
                  <c:v>1</c:v>
                </c:pt>
                <c:pt idx="1">
                  <c:v>0.56999999999999995</c:v>
                </c:pt>
                <c:pt idx="2">
                  <c:v>0.19</c:v>
                </c:pt>
                <c:pt idx="3">
                  <c:v>0.24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06C-48C5-A550-BCE3686EE9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10071192"/>
        <c:axId val="1910074136"/>
        <c:axId val="0"/>
      </c:bar3DChart>
      <c:catAx>
        <c:axId val="1910071192"/>
        <c:scaling>
          <c:orientation val="minMax"/>
        </c:scaling>
        <c:delete val="0"/>
        <c:axPos val="b"/>
        <c:majorTickMark val="none"/>
        <c:minorTickMark val="none"/>
        <c:tickLblPos val="nextTo"/>
        <c:crossAx val="1910074136"/>
        <c:crosses val="autoZero"/>
        <c:auto val="1"/>
        <c:lblAlgn val="ctr"/>
        <c:lblOffset val="100"/>
        <c:noMultiLvlLbl val="0"/>
      </c:catAx>
      <c:valAx>
        <c:axId val="1910074136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400"/>
                </a:pPr>
                <a:r>
                  <a:rPr lang="en-US" sz="2400"/>
                  <a:t>Persentase Kondisaun Salas</a:t>
                </a:r>
                <a:r>
                  <a:rPr lang="en-US" sz="2400" baseline="0"/>
                  <a:t> Aula </a:t>
                </a:r>
                <a:endParaRPr lang="en-US" sz="2400"/>
              </a:p>
            </c:rich>
          </c:tx>
          <c:layout>
            <c:manualLayout>
              <c:xMode val="edge"/>
              <c:yMode val="edge"/>
              <c:x val="0.16063428339063199"/>
              <c:y val="0.221935370702425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1007119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8478223542112895"/>
          <c:y val="5.1400554097404502E-2"/>
          <c:w val="0.29206253538110999"/>
          <c:h val="0.62909703995333899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1263-4A98-9BFF-A8FA22736711}"/>
              </c:ext>
            </c:extLst>
          </c:dPt>
          <c:dPt>
            <c:idx val="1"/>
            <c:invertIfNegative val="0"/>
            <c:bubble3D val="0"/>
            <c:spPr>
              <a:solidFill>
                <a:srgbClr val="008000"/>
              </a:solidFill>
            </c:spPr>
            <c:extLst>
              <c:ext xmlns:c16="http://schemas.microsoft.com/office/drawing/2014/chart" uri="{C3380CC4-5D6E-409C-BE32-E72D297353CC}">
                <c16:uniqueId val="{00000003-1263-4A98-9BFF-A8FA22736711}"/>
              </c:ext>
            </c:extLst>
          </c:dPt>
          <c:dPt>
            <c:idx val="2"/>
            <c:invertIfNegative val="0"/>
            <c:bubble3D val="0"/>
            <c:spPr>
              <a:solidFill>
                <a:srgbClr val="3366FF"/>
              </a:solidFill>
            </c:spPr>
            <c:extLst>
              <c:ext xmlns:c16="http://schemas.microsoft.com/office/drawing/2014/chart" uri="{C3380CC4-5D6E-409C-BE32-E72D297353CC}">
                <c16:uniqueId val="{00000005-1263-4A98-9BFF-A8FA22736711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7-1263-4A98-9BFF-A8FA22736711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9-1263-4A98-9BFF-A8FA22736711}"/>
              </c:ext>
            </c:extLst>
          </c:dPt>
          <c:val>
            <c:numRef>
              <c:f>Seisal!$H$17:$L$17</c:f>
              <c:numCache>
                <c:formatCode>0%</c:formatCode>
                <c:ptCount val="5"/>
                <c:pt idx="0">
                  <c:v>1</c:v>
                </c:pt>
                <c:pt idx="1">
                  <c:v>0.63</c:v>
                </c:pt>
                <c:pt idx="2">
                  <c:v>0.17</c:v>
                </c:pt>
                <c:pt idx="3">
                  <c:v>0.2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263-4A98-9BFF-A8FA227367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9787288"/>
        <c:axId val="1909790232"/>
        <c:axId val="0"/>
      </c:bar3DChart>
      <c:catAx>
        <c:axId val="1909787288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9790232"/>
        <c:crosses val="autoZero"/>
        <c:auto val="1"/>
        <c:lblAlgn val="ctr"/>
        <c:lblOffset val="100"/>
        <c:noMultiLvlLbl val="0"/>
      </c:catAx>
      <c:valAx>
        <c:axId val="1909790232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400"/>
                </a:pPr>
                <a:r>
                  <a:rPr lang="en-US" sz="2400"/>
                  <a:t>Persentase Kondisaun Sala Aula </a:t>
                </a:r>
              </a:p>
            </c:rich>
          </c:tx>
          <c:layout>
            <c:manualLayout>
              <c:xMode val="edge"/>
              <c:yMode val="edge"/>
              <c:x val="8.1926644743761406E-2"/>
              <c:y val="0.28989134422713297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0978728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4991754361569201"/>
          <c:y val="5.1400554097404502E-2"/>
          <c:w val="0.31758050558692302"/>
          <c:h val="0.59206000291630201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CAD8-42E6-867D-C97C99BCAD14}"/>
              </c:ext>
            </c:extLst>
          </c:dPt>
          <c:dPt>
            <c:idx val="1"/>
            <c:invertIfNegative val="0"/>
            <c:bubble3D val="0"/>
            <c:spPr>
              <a:solidFill>
                <a:srgbClr val="FF6600"/>
              </a:solidFill>
            </c:spPr>
            <c:extLst>
              <c:ext xmlns:c16="http://schemas.microsoft.com/office/drawing/2014/chart" uri="{C3380CC4-5D6E-409C-BE32-E72D297353CC}">
                <c16:uniqueId val="{00000003-CAD8-42E6-867D-C97C99BCAD14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5-CAD8-42E6-867D-C97C99BCAD14}"/>
              </c:ext>
            </c:extLst>
          </c:dPt>
          <c:dPt>
            <c:idx val="3"/>
            <c:invertIfNegative val="0"/>
            <c:bubble3D val="0"/>
            <c:spPr>
              <a:solidFill>
                <a:srgbClr val="3366FF"/>
              </a:solidFill>
            </c:spPr>
            <c:extLst>
              <c:ext xmlns:c16="http://schemas.microsoft.com/office/drawing/2014/chart" uri="{C3380CC4-5D6E-409C-BE32-E72D297353CC}">
                <c16:uniqueId val="{00000007-CAD8-42E6-867D-C97C99BCAD14}"/>
              </c:ext>
            </c:extLst>
          </c:dPt>
          <c:dPt>
            <c:idx val="4"/>
            <c:invertIfNegative val="0"/>
            <c:bubble3D val="0"/>
            <c:spPr>
              <a:solidFill>
                <a:srgbClr val="000090"/>
              </a:solidFill>
            </c:spPr>
            <c:extLst>
              <c:ext xmlns:c16="http://schemas.microsoft.com/office/drawing/2014/chart" uri="{C3380CC4-5D6E-409C-BE32-E72D297353CC}">
                <c16:uniqueId val="{00000009-CAD8-42E6-867D-C97C99BCAD14}"/>
              </c:ext>
            </c:extLst>
          </c:dPt>
          <c:val>
            <c:numRef>
              <c:f>'Soba Laga'!$H$18:$L$18</c:f>
              <c:numCache>
                <c:formatCode>0%</c:formatCode>
                <c:ptCount val="5"/>
                <c:pt idx="0">
                  <c:v>1</c:v>
                </c:pt>
                <c:pt idx="1">
                  <c:v>0.5</c:v>
                </c:pt>
                <c:pt idx="2">
                  <c:v>0.25</c:v>
                </c:pt>
                <c:pt idx="3">
                  <c:v>0.25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AD8-42E6-867D-C97C99BCAD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8594712"/>
        <c:axId val="1908591752"/>
        <c:axId val="0"/>
      </c:bar3DChart>
      <c:catAx>
        <c:axId val="1908594712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8591752"/>
        <c:crosses val="autoZero"/>
        <c:auto val="1"/>
        <c:lblAlgn val="ctr"/>
        <c:lblOffset val="100"/>
        <c:noMultiLvlLbl val="0"/>
      </c:catAx>
      <c:valAx>
        <c:axId val="1908591752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400"/>
                </a:pPr>
                <a:r>
                  <a:rPr lang="en-US" sz="2400"/>
                  <a:t>Persentase Kondisaun Sala Aula  iha Centru EBC Soba Laga</a:t>
                </a:r>
              </a:p>
            </c:rich>
          </c:tx>
          <c:layout>
            <c:manualLayout>
              <c:xMode val="edge"/>
              <c:yMode val="edge"/>
              <c:x val="9.8648911533117195E-2"/>
              <c:y val="0.29924846027909902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0859471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7219015943347296"/>
          <c:y val="5.1400554097404502E-2"/>
          <c:w val="0.30265395067997802"/>
          <c:h val="0.58280074365704304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800000"/>
              </a:solidFill>
            </c:spPr>
            <c:extLst>
              <c:ext xmlns:c16="http://schemas.microsoft.com/office/drawing/2014/chart" uri="{C3380CC4-5D6E-409C-BE32-E72D297353CC}">
                <c16:uniqueId val="{00000001-E61D-4C2A-99D0-F426DE6CD8A8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E61D-4C2A-99D0-F426DE6CD8A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E61D-4C2A-99D0-F426DE6CD8A8}"/>
              </c:ext>
            </c:extLst>
          </c:dPt>
          <c:dPt>
            <c:idx val="3"/>
            <c:invertIfNegative val="0"/>
            <c:bubble3D val="0"/>
            <c:spPr>
              <a:solidFill>
                <a:srgbClr val="FF6600"/>
              </a:solidFill>
            </c:spPr>
            <c:extLst>
              <c:ext xmlns:c16="http://schemas.microsoft.com/office/drawing/2014/chart" uri="{C3380CC4-5D6E-409C-BE32-E72D297353CC}">
                <c16:uniqueId val="{00000007-E61D-4C2A-99D0-F426DE6CD8A8}"/>
              </c:ext>
            </c:extLst>
          </c:dPt>
          <c:dPt>
            <c:idx val="4"/>
            <c:invertIfNegative val="0"/>
            <c:bubble3D val="0"/>
            <c:spPr>
              <a:solidFill>
                <a:srgbClr val="000090"/>
              </a:solidFill>
            </c:spPr>
            <c:extLst>
              <c:ext xmlns:c16="http://schemas.microsoft.com/office/drawing/2014/chart" uri="{C3380CC4-5D6E-409C-BE32-E72D297353CC}">
                <c16:uniqueId val="{00000009-E61D-4C2A-99D0-F426DE6CD8A8}"/>
              </c:ext>
            </c:extLst>
          </c:dPt>
          <c:val>
            <c:numRef>
              <c:f>Borudua!$H$26:$L$26</c:f>
              <c:numCache>
                <c:formatCode>0%</c:formatCode>
                <c:ptCount val="5"/>
                <c:pt idx="0">
                  <c:v>1</c:v>
                </c:pt>
                <c:pt idx="1">
                  <c:v>0.64</c:v>
                </c:pt>
                <c:pt idx="2">
                  <c:v>0.23</c:v>
                </c:pt>
                <c:pt idx="3">
                  <c:v>0.13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61D-4C2A-99D0-F426DE6CD8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9203640"/>
        <c:axId val="1909206584"/>
        <c:axId val="0"/>
      </c:bar3DChart>
      <c:catAx>
        <c:axId val="1909203640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9206584"/>
        <c:crosses val="autoZero"/>
        <c:auto val="1"/>
        <c:lblAlgn val="ctr"/>
        <c:lblOffset val="100"/>
        <c:noMultiLvlLbl val="0"/>
      </c:catAx>
      <c:valAx>
        <c:axId val="1909206584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000"/>
                </a:pPr>
                <a:r>
                  <a:rPr lang="en-US" sz="2000"/>
                  <a:t>Persentase</a:t>
                </a:r>
                <a:r>
                  <a:rPr lang="en-US" sz="2000" baseline="0"/>
                  <a:t> Kondisaun Sala Aula Iha Centru EBC Borodua Atelari</a:t>
                </a:r>
                <a:endParaRPr lang="en-US" sz="2000"/>
              </a:p>
            </c:rich>
          </c:tx>
          <c:layout>
            <c:manualLayout>
              <c:xMode val="edge"/>
              <c:yMode val="edge"/>
              <c:x val="7.8644322542602105E-2"/>
              <c:y val="0.26107174103237102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0920364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5436128096175796"/>
          <c:y val="5.1400554097404502E-2"/>
          <c:w val="0.30806437380631602"/>
          <c:h val="0.61057852143482105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0090"/>
              </a:solidFill>
            </c:spPr>
            <c:extLst>
              <c:ext xmlns:c16="http://schemas.microsoft.com/office/drawing/2014/chart" uri="{C3380CC4-5D6E-409C-BE32-E72D297353CC}">
                <c16:uniqueId val="{00000001-E96A-4F5B-B547-293686C97628}"/>
              </c:ext>
            </c:extLst>
          </c:dPt>
          <c:dPt>
            <c:idx val="1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3-E96A-4F5B-B547-293686C9762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E96A-4F5B-B547-293686C97628}"/>
              </c:ext>
            </c:extLst>
          </c:dPt>
          <c:dPt>
            <c:idx val="3"/>
            <c:invertIfNegative val="0"/>
            <c:bubble3D val="0"/>
            <c:spPr>
              <a:solidFill>
                <a:srgbClr val="3366FF"/>
              </a:solidFill>
            </c:spPr>
            <c:extLst>
              <c:ext xmlns:c16="http://schemas.microsoft.com/office/drawing/2014/chart" uri="{C3380CC4-5D6E-409C-BE32-E72D297353CC}">
                <c16:uniqueId val="{00000007-E96A-4F5B-B547-293686C97628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9-E96A-4F5B-B547-293686C97628}"/>
              </c:ext>
            </c:extLst>
          </c:dPt>
          <c:val>
            <c:numRef>
              <c:f>'EBC Lavateri'!$H$20:$L$20</c:f>
              <c:numCache>
                <c:formatCode>0%</c:formatCode>
                <c:ptCount val="5"/>
                <c:pt idx="0">
                  <c:v>1</c:v>
                </c:pt>
                <c:pt idx="1">
                  <c:v>0.39</c:v>
                </c:pt>
                <c:pt idx="2">
                  <c:v>0.33</c:v>
                </c:pt>
                <c:pt idx="3">
                  <c:v>0.28000000000000003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6A-4F5B-B547-293686C976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8903288"/>
        <c:axId val="1908906232"/>
        <c:axId val="0"/>
      </c:bar3DChart>
      <c:catAx>
        <c:axId val="1908903288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8906232"/>
        <c:crosses val="autoZero"/>
        <c:auto val="1"/>
        <c:lblAlgn val="ctr"/>
        <c:lblOffset val="100"/>
        <c:noMultiLvlLbl val="0"/>
      </c:catAx>
      <c:valAx>
        <c:axId val="1908906232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000"/>
                </a:pPr>
                <a:r>
                  <a:rPr lang="en-US" sz="2000"/>
                  <a:t>Persentase Kondisaun Sala Aula iha Centru EBC Buawa Lavateri</a:t>
                </a:r>
              </a:p>
            </c:rich>
          </c:tx>
          <c:layout>
            <c:manualLayout>
              <c:xMode val="edge"/>
              <c:yMode val="edge"/>
              <c:x val="0.103067846384958"/>
              <c:y val="0.25819389763779499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0890328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8687216953380905"/>
          <c:y val="4.7599226945506397E-2"/>
          <c:w val="0.29241900677885002"/>
          <c:h val="0.60936746250770102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B151-4A6A-9616-5ED83181E168}"/>
              </c:ext>
            </c:extLst>
          </c:dPt>
          <c:dPt>
            <c:idx val="1"/>
            <c:invertIfNegative val="0"/>
            <c:bubble3D val="0"/>
            <c:spPr>
              <a:solidFill>
                <a:srgbClr val="3366FF"/>
              </a:solidFill>
            </c:spPr>
            <c:extLst>
              <c:ext xmlns:c16="http://schemas.microsoft.com/office/drawing/2014/chart" uri="{C3380CC4-5D6E-409C-BE32-E72D297353CC}">
                <c16:uniqueId val="{00000003-B151-4A6A-9616-5ED83181E168}"/>
              </c:ext>
            </c:extLst>
          </c:dPt>
          <c:dPt>
            <c:idx val="2"/>
            <c:invertIfNegative val="0"/>
            <c:bubble3D val="0"/>
            <c:spPr>
              <a:solidFill>
                <a:srgbClr val="0000FF"/>
              </a:solidFill>
            </c:spPr>
            <c:extLst>
              <c:ext xmlns:c16="http://schemas.microsoft.com/office/drawing/2014/chart" uri="{C3380CC4-5D6E-409C-BE32-E72D297353CC}">
                <c16:uniqueId val="{00000005-B151-4A6A-9616-5ED83181E168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7-B151-4A6A-9616-5ED83181E16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B151-4A6A-9616-5ED83181E168}"/>
              </c:ext>
            </c:extLst>
          </c:dPt>
          <c:val>
            <c:numRef>
              <c:f>'EBC Baguia Vila'!$H$13:$L$13</c:f>
              <c:numCache>
                <c:formatCode>0%</c:formatCode>
                <c:ptCount val="5"/>
                <c:pt idx="0">
                  <c:v>1</c:v>
                </c:pt>
                <c:pt idx="1">
                  <c:v>0.7</c:v>
                </c:pt>
                <c:pt idx="2">
                  <c:v>0.2</c:v>
                </c:pt>
                <c:pt idx="3">
                  <c:v>0.1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151-4A6A-9616-5ED83181E1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7379224"/>
        <c:axId val="1907376360"/>
        <c:axId val="0"/>
      </c:bar3DChart>
      <c:catAx>
        <c:axId val="1907379224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7376360"/>
        <c:crosses val="autoZero"/>
        <c:auto val="1"/>
        <c:lblAlgn val="ctr"/>
        <c:lblOffset val="100"/>
        <c:noMultiLvlLbl val="0"/>
      </c:catAx>
      <c:valAx>
        <c:axId val="1907376360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400"/>
                </a:pPr>
                <a:r>
                  <a:rPr lang="en-US" sz="2400"/>
                  <a:t>Persentase Kondisaun</a:t>
                </a:r>
                <a:r>
                  <a:rPr lang="en-US" sz="2400" baseline="0"/>
                  <a:t> Sala Aula Iha Centru EBC Baguia Vila</a:t>
                </a:r>
                <a:endParaRPr lang="en-US" sz="2400"/>
              </a:p>
            </c:rich>
          </c:tx>
          <c:layout>
            <c:manualLayout>
              <c:xMode val="edge"/>
              <c:yMode val="edge"/>
              <c:x val="7.0723004694835695E-2"/>
              <c:y val="0.216785272974899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0737922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77197995383951"/>
          <c:y val="4.4588446570042899E-2"/>
          <c:w val="0.30845627098619599"/>
          <c:h val="0.63005996586660495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8000"/>
              </a:solidFill>
            </c:spPr>
            <c:extLst>
              <c:ext xmlns:c16="http://schemas.microsoft.com/office/drawing/2014/chart" uri="{C3380CC4-5D6E-409C-BE32-E72D297353CC}">
                <c16:uniqueId val="{00000001-D2DE-4392-862F-EA47A3AB3AB4}"/>
              </c:ext>
            </c:extLst>
          </c:dPt>
          <c:dPt>
            <c:idx val="1"/>
            <c:invertIfNegative val="0"/>
            <c:bubble3D val="0"/>
            <c:spPr>
              <a:solidFill>
                <a:srgbClr val="3366FF"/>
              </a:solidFill>
            </c:spPr>
            <c:extLst>
              <c:ext xmlns:c16="http://schemas.microsoft.com/office/drawing/2014/chart" uri="{C3380CC4-5D6E-409C-BE32-E72D297353CC}">
                <c16:uniqueId val="{00000003-D2DE-4392-862F-EA47A3AB3AB4}"/>
              </c:ext>
            </c:extLst>
          </c:dPt>
          <c:dPt>
            <c:idx val="2"/>
            <c:invertIfNegative val="0"/>
            <c:bubble3D val="0"/>
            <c:spPr>
              <a:solidFill>
                <a:srgbClr val="000090"/>
              </a:solidFill>
            </c:spPr>
            <c:extLst>
              <c:ext xmlns:c16="http://schemas.microsoft.com/office/drawing/2014/chart" uri="{C3380CC4-5D6E-409C-BE32-E72D297353CC}">
                <c16:uniqueId val="{00000005-D2DE-4392-862F-EA47A3AB3AB4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7-D2DE-4392-862F-EA47A3AB3AB4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9-D2DE-4392-862F-EA47A3AB3AB4}"/>
              </c:ext>
            </c:extLst>
          </c:dPt>
          <c:val>
            <c:numRef>
              <c:f>'OSSO-HUNA'!$H$13:$L$13</c:f>
              <c:numCache>
                <c:formatCode>0%</c:formatCode>
                <c:ptCount val="5"/>
                <c:pt idx="0">
                  <c:v>1</c:v>
                </c:pt>
                <c:pt idx="1">
                  <c:v>0.26</c:v>
                </c:pt>
                <c:pt idx="2">
                  <c:v>0.19</c:v>
                </c:pt>
                <c:pt idx="3">
                  <c:v>0.55000000000000004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2DE-4392-862F-EA47A3AB3A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8331320"/>
        <c:axId val="1908334264"/>
        <c:axId val="0"/>
      </c:bar3DChart>
      <c:catAx>
        <c:axId val="1908331320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8334264"/>
        <c:crosses val="autoZero"/>
        <c:auto val="1"/>
        <c:lblAlgn val="ctr"/>
        <c:lblOffset val="100"/>
        <c:noMultiLvlLbl val="0"/>
      </c:catAx>
      <c:valAx>
        <c:axId val="1908334264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000"/>
                </a:pPr>
                <a:r>
                  <a:rPr lang="en-US" sz="2000"/>
                  <a:t>Persentase Kondisaun Sala Aula iha Centru</a:t>
                </a:r>
                <a:r>
                  <a:rPr lang="en-US" sz="2000" baseline="0"/>
                  <a:t> EBC Osso-Huna </a:t>
                </a:r>
                <a:endParaRPr lang="en-US" sz="2000"/>
              </a:p>
            </c:rich>
          </c:tx>
          <c:layout>
            <c:manualLayout>
              <c:xMode val="edge"/>
              <c:yMode val="edge"/>
              <c:x val="8.3576086250815099E-2"/>
              <c:y val="0.33073849120529097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0833132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7172372216851797"/>
          <c:y val="5.4224760366492597E-2"/>
          <c:w val="0.314227549832303"/>
          <c:h val="0.62336977108630598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70A9-4497-8EE3-4A3C278D16C2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70A9-4497-8EE3-4A3C278D16C2}"/>
              </c:ext>
            </c:extLst>
          </c:dPt>
          <c:dPt>
            <c:idx val="2"/>
            <c:invertIfNegative val="0"/>
            <c:bubble3D val="0"/>
            <c:spPr>
              <a:solidFill>
                <a:srgbClr val="008000"/>
              </a:solidFill>
            </c:spPr>
            <c:extLst>
              <c:ext xmlns:c16="http://schemas.microsoft.com/office/drawing/2014/chart" uri="{C3380CC4-5D6E-409C-BE32-E72D297353CC}">
                <c16:uniqueId val="{00000005-70A9-4497-8EE3-4A3C278D16C2}"/>
              </c:ext>
            </c:extLst>
          </c:dPt>
          <c:dPt>
            <c:idx val="3"/>
            <c:invertIfNegative val="0"/>
            <c:bubble3D val="0"/>
            <c:spPr>
              <a:solidFill>
                <a:srgbClr val="3366FF"/>
              </a:solidFill>
            </c:spPr>
            <c:extLst>
              <c:ext xmlns:c16="http://schemas.microsoft.com/office/drawing/2014/chart" uri="{C3380CC4-5D6E-409C-BE32-E72D297353CC}">
                <c16:uniqueId val="{00000007-70A9-4497-8EE3-4A3C278D16C2}"/>
              </c:ext>
            </c:extLst>
          </c:dPt>
          <c:dPt>
            <c:idx val="4"/>
            <c:invertIfNegative val="0"/>
            <c:bubble3D val="0"/>
            <c:spPr>
              <a:solidFill>
                <a:srgbClr val="0000FF"/>
              </a:solidFill>
            </c:spPr>
            <c:extLst>
              <c:ext xmlns:c16="http://schemas.microsoft.com/office/drawing/2014/chart" uri="{C3380CC4-5D6E-409C-BE32-E72D297353CC}">
                <c16:uniqueId val="{00000009-70A9-4497-8EE3-4A3C278D16C2}"/>
              </c:ext>
            </c:extLst>
          </c:dPt>
          <c:val>
            <c:numRef>
              <c:f>Letmumu!$H$13:$L$13</c:f>
              <c:numCache>
                <c:formatCode>0%</c:formatCode>
                <c:ptCount val="5"/>
                <c:pt idx="0">
                  <c:v>1</c:v>
                </c:pt>
                <c:pt idx="1">
                  <c:v>0.42</c:v>
                </c:pt>
                <c:pt idx="2">
                  <c:v>0.35</c:v>
                </c:pt>
                <c:pt idx="3">
                  <c:v>0.23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0A9-4497-8EE3-4A3C278D16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8048872"/>
        <c:axId val="1908051816"/>
        <c:axId val="0"/>
      </c:bar3DChart>
      <c:catAx>
        <c:axId val="1908048872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8051816"/>
        <c:crosses val="autoZero"/>
        <c:auto val="1"/>
        <c:lblAlgn val="ctr"/>
        <c:lblOffset val="100"/>
        <c:noMultiLvlLbl val="0"/>
      </c:catAx>
      <c:valAx>
        <c:axId val="1908051816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400"/>
                </a:pPr>
                <a:r>
                  <a:rPr lang="en-US" sz="2400"/>
                  <a:t>Persentase Kondisaun iha Centru EBC Letemumu</a:t>
                </a:r>
              </a:p>
            </c:rich>
          </c:tx>
          <c:layout>
            <c:manualLayout>
              <c:xMode val="edge"/>
              <c:yMode val="edge"/>
              <c:x val="0.116198862422799"/>
              <c:y val="0.18721309119280599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0804887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8134749590428203"/>
          <c:y val="5.6030183727034097E-2"/>
          <c:w val="0.29599852426290801"/>
          <c:h val="0.59206000291630201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00FF"/>
              </a:solidFill>
            </c:spPr>
            <c:extLst>
              <c:ext xmlns:c16="http://schemas.microsoft.com/office/drawing/2014/chart" uri="{C3380CC4-5D6E-409C-BE32-E72D297353CC}">
                <c16:uniqueId val="{00000001-DCD2-4A51-A3A0-0244A376D1D8}"/>
              </c:ext>
            </c:extLst>
          </c:dPt>
          <c:dPt>
            <c:idx val="1"/>
            <c:invertIfNegative val="0"/>
            <c:bubble3D val="0"/>
            <c:spPr>
              <a:solidFill>
                <a:srgbClr val="008000"/>
              </a:solidFill>
            </c:spPr>
            <c:extLst>
              <c:ext xmlns:c16="http://schemas.microsoft.com/office/drawing/2014/chart" uri="{C3380CC4-5D6E-409C-BE32-E72D297353CC}">
                <c16:uniqueId val="{00000003-DCD2-4A51-A3A0-0244A376D1D8}"/>
              </c:ext>
            </c:extLst>
          </c:dPt>
          <c:dPt>
            <c:idx val="2"/>
            <c:invertIfNegative val="0"/>
            <c:bubble3D val="0"/>
            <c:spPr>
              <a:solidFill>
                <a:srgbClr val="3366FF"/>
              </a:solidFill>
            </c:spPr>
            <c:extLst>
              <c:ext xmlns:c16="http://schemas.microsoft.com/office/drawing/2014/chart" uri="{C3380CC4-5D6E-409C-BE32-E72D297353CC}">
                <c16:uniqueId val="{00000005-DCD2-4A51-A3A0-0244A376D1D8}"/>
              </c:ext>
            </c:extLst>
          </c:dPt>
          <c:dPt>
            <c:idx val="4"/>
            <c:invertIfNegative val="0"/>
            <c:bubble3D val="0"/>
            <c:spPr>
              <a:solidFill>
                <a:srgbClr val="FF6600"/>
              </a:solidFill>
            </c:spPr>
            <c:extLst>
              <c:ext xmlns:c16="http://schemas.microsoft.com/office/drawing/2014/chart" uri="{C3380CC4-5D6E-409C-BE32-E72D297353CC}">
                <c16:uniqueId val="{00000007-DCD2-4A51-A3A0-0244A376D1D8}"/>
              </c:ext>
            </c:extLst>
          </c:dPt>
          <c:val>
            <c:numRef>
              <c:f>Laisorulai!$H$13:$L$13</c:f>
              <c:numCache>
                <c:formatCode>0%</c:formatCode>
                <c:ptCount val="5"/>
                <c:pt idx="0">
                  <c:v>1</c:v>
                </c:pt>
                <c:pt idx="1">
                  <c:v>0.55000000000000004</c:v>
                </c:pt>
                <c:pt idx="2">
                  <c:v>0.2</c:v>
                </c:pt>
                <c:pt idx="3">
                  <c:v>0.25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CD2-4A51-A3A0-0244A376D1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7764216"/>
        <c:axId val="1907767160"/>
        <c:axId val="0"/>
      </c:bar3DChart>
      <c:catAx>
        <c:axId val="1907764216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7767160"/>
        <c:crosses val="autoZero"/>
        <c:auto val="1"/>
        <c:lblAlgn val="ctr"/>
        <c:lblOffset val="100"/>
        <c:noMultiLvlLbl val="0"/>
      </c:catAx>
      <c:valAx>
        <c:axId val="1907767160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000"/>
                </a:pPr>
                <a:r>
                  <a:rPr lang="en-US" sz="2000"/>
                  <a:t>Persentase Kondisaun Iha Centru EBC Laisorulai</a:t>
                </a:r>
              </a:p>
            </c:rich>
          </c:tx>
          <c:layout>
            <c:manualLayout>
              <c:xMode val="edge"/>
              <c:yMode val="edge"/>
              <c:x val="0.15415150189559601"/>
              <c:y val="0.24928471193575999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0776421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7199000152512802"/>
          <c:y val="2.9838816199398099E-2"/>
          <c:w val="0.30931074054771701"/>
          <c:h val="0.66417206249323002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6600"/>
              </a:solidFill>
            </c:spPr>
            <c:extLst>
              <c:ext xmlns:c16="http://schemas.microsoft.com/office/drawing/2014/chart" uri="{C3380CC4-5D6E-409C-BE32-E72D297353CC}">
                <c16:uniqueId val="{00000001-1513-425B-855E-72C75815DA1B}"/>
              </c:ext>
            </c:extLst>
          </c:dPt>
          <c:dPt>
            <c:idx val="1"/>
            <c:invertIfNegative val="0"/>
            <c:bubble3D val="0"/>
            <c:spPr>
              <a:solidFill>
                <a:srgbClr val="008000"/>
              </a:solidFill>
            </c:spPr>
            <c:extLst>
              <c:ext xmlns:c16="http://schemas.microsoft.com/office/drawing/2014/chart" uri="{C3380CC4-5D6E-409C-BE32-E72D297353CC}">
                <c16:uniqueId val="{00000003-1513-425B-855E-72C75815DA1B}"/>
              </c:ext>
            </c:extLst>
          </c:dPt>
          <c:dPt>
            <c:idx val="2"/>
            <c:invertIfNegative val="0"/>
            <c:bubble3D val="0"/>
            <c:spPr>
              <a:solidFill>
                <a:srgbClr val="3366FF"/>
              </a:solidFill>
            </c:spPr>
            <c:extLst>
              <c:ext xmlns:c16="http://schemas.microsoft.com/office/drawing/2014/chart" uri="{C3380CC4-5D6E-409C-BE32-E72D297353CC}">
                <c16:uniqueId val="{00000005-1513-425B-855E-72C75815DA1B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/>
              </a:solidFill>
            </c:spPr>
            <c:extLst>
              <c:ext xmlns:c16="http://schemas.microsoft.com/office/drawing/2014/chart" uri="{C3380CC4-5D6E-409C-BE32-E72D297353CC}">
                <c16:uniqueId val="{00000007-1513-425B-855E-72C75815DA1B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9-1513-425B-855E-72C75815DA1B}"/>
              </c:ext>
            </c:extLst>
          </c:dPt>
          <c:val>
            <c:numRef>
              <c:f>Afaca!$H$14:$L$14</c:f>
              <c:numCache>
                <c:formatCode>0%</c:formatCode>
                <c:ptCount val="5"/>
                <c:pt idx="0">
                  <c:v>1</c:v>
                </c:pt>
                <c:pt idx="1">
                  <c:v>0.7</c:v>
                </c:pt>
                <c:pt idx="2">
                  <c:v>0.1</c:v>
                </c:pt>
                <c:pt idx="3">
                  <c:v>0.2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513-425B-855E-72C75815DA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6423544"/>
        <c:axId val="1906420584"/>
        <c:axId val="0"/>
      </c:bar3DChart>
      <c:catAx>
        <c:axId val="1906423544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6420584"/>
        <c:crosses val="autoZero"/>
        <c:auto val="1"/>
        <c:lblAlgn val="ctr"/>
        <c:lblOffset val="100"/>
        <c:noMultiLvlLbl val="0"/>
      </c:catAx>
      <c:valAx>
        <c:axId val="1906420584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400"/>
                </a:pPr>
                <a:r>
                  <a:rPr lang="en-US" sz="2400"/>
                  <a:t>Persentase Kondisaun Sala Aula iha Centru EBC Afaca</a:t>
                </a:r>
              </a:p>
            </c:rich>
          </c:tx>
          <c:layout>
            <c:manualLayout>
              <c:xMode val="edge"/>
              <c:yMode val="edge"/>
              <c:x val="7.56708687398049E-2"/>
              <c:y val="0.18362438606065301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0642354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4120106662013201"/>
          <c:y val="5.1400554097404502E-2"/>
          <c:w val="0.339317030754414"/>
          <c:h val="0.60131926217556098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482C-45E5-BB8C-43BE91530A65}"/>
              </c:ext>
            </c:extLst>
          </c:dPt>
          <c:dPt>
            <c:idx val="1"/>
            <c:invertIfNegative val="0"/>
            <c:bubble3D val="0"/>
            <c:spPr>
              <a:solidFill>
                <a:srgbClr val="008000"/>
              </a:solidFill>
            </c:spPr>
            <c:extLst>
              <c:ext xmlns:c16="http://schemas.microsoft.com/office/drawing/2014/chart" uri="{C3380CC4-5D6E-409C-BE32-E72D297353CC}">
                <c16:uniqueId val="{00000003-482C-45E5-BB8C-43BE91530A65}"/>
              </c:ext>
            </c:extLst>
          </c:dPt>
          <c:dPt>
            <c:idx val="2"/>
            <c:invertIfNegative val="0"/>
            <c:bubble3D val="0"/>
            <c:spPr>
              <a:solidFill>
                <a:srgbClr val="3366FF"/>
              </a:solidFill>
            </c:spPr>
            <c:extLst>
              <c:ext xmlns:c16="http://schemas.microsoft.com/office/drawing/2014/chart" uri="{C3380CC4-5D6E-409C-BE32-E72D297353CC}">
                <c16:uniqueId val="{00000005-482C-45E5-BB8C-43BE91530A65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7-482C-45E5-BB8C-43BE91530A65}"/>
              </c:ext>
            </c:extLst>
          </c:dPt>
          <c:dPt>
            <c:idx val="4"/>
            <c:invertIfNegative val="0"/>
            <c:bubble3D val="0"/>
            <c:spPr>
              <a:solidFill>
                <a:srgbClr val="800000"/>
              </a:solidFill>
            </c:spPr>
            <c:extLst>
              <c:ext xmlns:c16="http://schemas.microsoft.com/office/drawing/2014/chart" uri="{C3380CC4-5D6E-409C-BE32-E72D297353CC}">
                <c16:uniqueId val="{00000009-482C-45E5-BB8C-43BE91530A65}"/>
              </c:ext>
            </c:extLst>
          </c:dPt>
          <c:val>
            <c:numRef>
              <c:f>Binagari!$H$14:$L$14</c:f>
              <c:numCache>
                <c:formatCode>0%</c:formatCode>
                <c:ptCount val="5"/>
                <c:pt idx="0">
                  <c:v>1</c:v>
                </c:pt>
                <c:pt idx="1">
                  <c:v>0.74</c:v>
                </c:pt>
                <c:pt idx="2">
                  <c:v>0.24</c:v>
                </c:pt>
                <c:pt idx="3">
                  <c:v>0.02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82C-45E5-BB8C-43BE91530A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7147480"/>
        <c:axId val="1907150424"/>
        <c:axId val="0"/>
      </c:bar3DChart>
      <c:catAx>
        <c:axId val="1907147480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7150424"/>
        <c:crosses val="autoZero"/>
        <c:auto val="1"/>
        <c:lblAlgn val="ctr"/>
        <c:lblOffset val="100"/>
        <c:noMultiLvlLbl val="0"/>
      </c:catAx>
      <c:valAx>
        <c:axId val="1907150424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400"/>
                </a:pPr>
                <a:r>
                  <a:rPr lang="en-US" sz="2400"/>
                  <a:t>Persentase Kondisaun Sala Aula Iha Centru EBC Binagari Vemasse</a:t>
                </a:r>
              </a:p>
            </c:rich>
          </c:tx>
          <c:layout>
            <c:manualLayout>
              <c:xMode val="edge"/>
              <c:yMode val="edge"/>
              <c:x val="8.9776772012097897E-2"/>
              <c:y val="0.14079480782723899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0714748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4790619922509698"/>
          <c:y val="5.1400554097404502E-2"/>
          <c:w val="0.33304618172728401"/>
          <c:h val="0.62909703995333899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800000"/>
              </a:solidFill>
            </c:spPr>
            <c:extLst>
              <c:ext xmlns:c16="http://schemas.microsoft.com/office/drawing/2014/chart" uri="{C3380CC4-5D6E-409C-BE32-E72D297353CC}">
                <c16:uniqueId val="{00000001-FAB8-42F2-99F7-2D5C5744B8A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FAB8-42F2-99F7-2D5C5744B8A5}"/>
              </c:ext>
            </c:extLst>
          </c:dPt>
          <c:dPt>
            <c:idx val="2"/>
            <c:invertIfNegative val="0"/>
            <c:bubble3D val="0"/>
            <c:spPr>
              <a:solidFill>
                <a:srgbClr val="0000FF"/>
              </a:solidFill>
            </c:spPr>
            <c:extLst>
              <c:ext xmlns:c16="http://schemas.microsoft.com/office/drawing/2014/chart" uri="{C3380CC4-5D6E-409C-BE32-E72D297353CC}">
                <c16:uniqueId val="{00000005-FAB8-42F2-99F7-2D5C5744B8A5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7-FAB8-42F2-99F7-2D5C5744B8A5}"/>
              </c:ext>
            </c:extLst>
          </c:dPt>
          <c:dPt>
            <c:idx val="4"/>
            <c:invertIfNegative val="0"/>
            <c:bubble3D val="0"/>
            <c:spPr>
              <a:solidFill>
                <a:srgbClr val="FF6600"/>
              </a:solidFill>
            </c:spPr>
            <c:extLst>
              <c:ext xmlns:c16="http://schemas.microsoft.com/office/drawing/2014/chart" uri="{C3380CC4-5D6E-409C-BE32-E72D297353CC}">
                <c16:uniqueId val="{00000009-FAB8-42F2-99F7-2D5C5744B8A5}"/>
              </c:ext>
            </c:extLst>
          </c:dPt>
          <c:val>
            <c:numRef>
              <c:f>'Uaibua Veni'!$H$14:$L$14</c:f>
              <c:numCache>
                <c:formatCode>0%</c:formatCode>
                <c:ptCount val="5"/>
                <c:pt idx="0">
                  <c:v>0.75</c:v>
                </c:pt>
                <c:pt idx="1">
                  <c:v>0.52</c:v>
                </c:pt>
                <c:pt idx="2">
                  <c:v>0.12</c:v>
                </c:pt>
                <c:pt idx="3">
                  <c:v>0.11</c:v>
                </c:pt>
                <c:pt idx="4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AB8-42F2-99F7-2D5C5744B8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6882488"/>
        <c:axId val="1906885432"/>
        <c:axId val="0"/>
      </c:bar3DChart>
      <c:catAx>
        <c:axId val="1906882488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6885432"/>
        <c:crosses val="autoZero"/>
        <c:auto val="1"/>
        <c:lblAlgn val="ctr"/>
        <c:lblOffset val="100"/>
        <c:noMultiLvlLbl val="0"/>
      </c:catAx>
      <c:valAx>
        <c:axId val="1906885432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000"/>
                </a:pPr>
                <a:r>
                  <a:rPr lang="en-US" sz="2000"/>
                  <a:t>Persentase Kondisaun Sala Aula iha Centru EBC Uaibua Venilale</a:t>
                </a:r>
              </a:p>
            </c:rich>
          </c:tx>
          <c:layout>
            <c:manualLayout>
              <c:xMode val="edge"/>
              <c:yMode val="edge"/>
              <c:x val="9.8201579630660896E-2"/>
              <c:y val="0.20884930225306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0688248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7115445906330897"/>
          <c:y val="5.1400554097404502E-2"/>
          <c:w val="0.30533471212535002"/>
          <c:h val="0.63372666958296897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6600"/>
              </a:solidFill>
            </c:spPr>
            <c:extLst>
              <c:ext xmlns:c16="http://schemas.microsoft.com/office/drawing/2014/chart" uri="{C3380CC4-5D6E-409C-BE32-E72D297353CC}">
                <c16:uniqueId val="{00000001-37B8-4C6E-A58E-F42C5FAAB4BC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37B8-4C6E-A58E-F42C5FAAB4BC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5-37B8-4C6E-A58E-F42C5FAAB4BC}"/>
              </c:ext>
            </c:extLst>
          </c:dPt>
          <c:dPt>
            <c:idx val="3"/>
            <c:invertIfNegative val="0"/>
            <c:bubble3D val="0"/>
            <c:spPr>
              <a:solidFill>
                <a:srgbClr val="3366FF"/>
              </a:solidFill>
            </c:spPr>
            <c:extLst>
              <c:ext xmlns:c16="http://schemas.microsoft.com/office/drawing/2014/chart" uri="{C3380CC4-5D6E-409C-BE32-E72D297353CC}">
                <c16:uniqueId val="{00000007-37B8-4C6E-A58E-F42C5FAAB4BC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9-37B8-4C6E-A58E-F42C5FAAB4BC}"/>
              </c:ext>
            </c:extLst>
          </c:dPt>
          <c:val>
            <c:numRef>
              <c:f>Bercoli!$H$13:$L$13</c:f>
              <c:numCache>
                <c:formatCode>0%</c:formatCode>
                <c:ptCount val="5"/>
                <c:pt idx="0">
                  <c:v>0.83</c:v>
                </c:pt>
                <c:pt idx="1">
                  <c:v>0.67</c:v>
                </c:pt>
                <c:pt idx="2">
                  <c:v>0.08</c:v>
                </c:pt>
                <c:pt idx="3">
                  <c:v>0.08</c:v>
                </c:pt>
                <c:pt idx="4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7B8-4C6E-A58E-F42C5FAAB4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6611592"/>
        <c:axId val="1906614536"/>
        <c:axId val="0"/>
      </c:bar3DChart>
      <c:catAx>
        <c:axId val="1906611592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6614536"/>
        <c:crosses val="autoZero"/>
        <c:auto val="1"/>
        <c:lblAlgn val="ctr"/>
        <c:lblOffset val="100"/>
        <c:noMultiLvlLbl val="0"/>
      </c:catAx>
      <c:valAx>
        <c:axId val="1906614536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400"/>
                </a:pPr>
                <a:r>
                  <a:rPr lang="en-US" sz="2400"/>
                  <a:t>Persentase Kondisaun Sala Aula iha Centru EBC Bercoli</a:t>
                </a:r>
              </a:p>
            </c:rich>
          </c:tx>
          <c:layout>
            <c:manualLayout>
              <c:xMode val="edge"/>
              <c:yMode val="edge"/>
              <c:x val="0.14614312219662801"/>
              <c:y val="0.16739323029942599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0661159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40772177645782"/>
          <c:y val="5.1400554097404502E-2"/>
          <c:w val="0.336671034187288"/>
          <c:h val="0.61983778069408002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E56F-413E-B96F-DEBF3DBB5C0B}"/>
              </c:ext>
            </c:extLst>
          </c:dPt>
          <c:dPt>
            <c:idx val="1"/>
            <c:invertIfNegative val="0"/>
            <c:bubble3D val="0"/>
            <c:spPr>
              <a:solidFill>
                <a:srgbClr val="FF6600"/>
              </a:solidFill>
            </c:spPr>
            <c:extLst>
              <c:ext xmlns:c16="http://schemas.microsoft.com/office/drawing/2014/chart" uri="{C3380CC4-5D6E-409C-BE32-E72D297353CC}">
                <c16:uniqueId val="{00000003-E56F-413E-B96F-DEBF3DBB5C0B}"/>
              </c:ext>
            </c:extLst>
          </c:dPt>
          <c:dPt>
            <c:idx val="2"/>
            <c:invertIfNegative val="0"/>
            <c:bubble3D val="0"/>
            <c:spPr>
              <a:solidFill>
                <a:srgbClr val="008000"/>
              </a:solidFill>
            </c:spPr>
            <c:extLst>
              <c:ext xmlns:c16="http://schemas.microsoft.com/office/drawing/2014/chart" uri="{C3380CC4-5D6E-409C-BE32-E72D297353CC}">
                <c16:uniqueId val="{00000005-E56F-413E-B96F-DEBF3DBB5C0B}"/>
              </c:ext>
            </c:extLst>
          </c:dPt>
          <c:dPt>
            <c:idx val="3"/>
            <c:invertIfNegative val="0"/>
            <c:bubble3D val="0"/>
            <c:spPr>
              <a:solidFill>
                <a:srgbClr val="3366FF"/>
              </a:solidFill>
            </c:spPr>
            <c:extLst>
              <c:ext xmlns:c16="http://schemas.microsoft.com/office/drawing/2014/chart" uri="{C3380CC4-5D6E-409C-BE32-E72D297353CC}">
                <c16:uniqueId val="{00000007-E56F-413E-B96F-DEBF3DBB5C0B}"/>
              </c:ext>
            </c:extLst>
          </c:dPt>
          <c:dPt>
            <c:idx val="4"/>
            <c:invertIfNegative val="0"/>
            <c:bubble3D val="0"/>
            <c:spPr>
              <a:solidFill>
                <a:srgbClr val="0000FF"/>
              </a:solidFill>
            </c:spPr>
            <c:extLst>
              <c:ext xmlns:c16="http://schemas.microsoft.com/office/drawing/2014/chart" uri="{C3380CC4-5D6E-409C-BE32-E72D297353CC}">
                <c16:uniqueId val="{00000009-E56F-413E-B96F-DEBF3DBB5C0B}"/>
              </c:ext>
            </c:extLst>
          </c:dPt>
          <c:val>
            <c:numRef>
              <c:f>'Eskola Cat.'!$H$13:$L$13</c:f>
              <c:numCache>
                <c:formatCode>0%</c:formatCode>
                <c:ptCount val="5"/>
                <c:pt idx="0">
                  <c:v>1</c:v>
                </c:pt>
                <c:pt idx="1">
                  <c:v>0.85</c:v>
                </c:pt>
                <c:pt idx="2">
                  <c:v>0.11</c:v>
                </c:pt>
                <c:pt idx="3">
                  <c:v>0.04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56F-413E-B96F-DEBF3DBB5C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5481048"/>
        <c:axId val="1905478088"/>
        <c:axId val="0"/>
      </c:bar3DChart>
      <c:catAx>
        <c:axId val="1905481048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5478088"/>
        <c:crosses val="autoZero"/>
        <c:auto val="1"/>
        <c:lblAlgn val="ctr"/>
        <c:lblOffset val="100"/>
        <c:noMultiLvlLbl val="0"/>
      </c:catAx>
      <c:valAx>
        <c:axId val="1905478088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000"/>
                </a:pPr>
                <a:r>
                  <a:rPr lang="en-US" sz="2000"/>
                  <a:t>Persentase Kondisaun Sala Aula iha Centru EBC Cat. Teulale</a:t>
                </a:r>
              </a:p>
            </c:rich>
          </c:tx>
          <c:layout>
            <c:manualLayout>
              <c:xMode val="edge"/>
              <c:yMode val="edge"/>
              <c:x val="0.129013729993909"/>
              <c:y val="0.16578166989269499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0548104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6738966800925605"/>
          <c:y val="5.1400554097404502E-2"/>
          <c:w val="0.31312847088335399"/>
          <c:h val="0.76335629921259796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DB3D-4F3A-A8E8-BFA112C3847E}"/>
              </c:ext>
            </c:extLst>
          </c:dPt>
          <c:dPt>
            <c:idx val="2"/>
            <c:invertIfNegative val="0"/>
            <c:bubble3D val="0"/>
            <c:spPr>
              <a:solidFill>
                <a:srgbClr val="FF6600"/>
              </a:solidFill>
            </c:spPr>
            <c:extLst>
              <c:ext xmlns:c16="http://schemas.microsoft.com/office/drawing/2014/chart" uri="{C3380CC4-5D6E-409C-BE32-E72D297353CC}">
                <c16:uniqueId val="{00000003-DB3D-4F3A-A8E8-BFA112C3847E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5-DB3D-4F3A-A8E8-BFA112C3847E}"/>
              </c:ext>
            </c:extLst>
          </c:dPt>
          <c:dPt>
            <c:idx val="4"/>
            <c:invertIfNegative val="0"/>
            <c:bubble3D val="0"/>
            <c:spPr>
              <a:solidFill>
                <a:srgbClr val="3366FF"/>
              </a:solidFill>
            </c:spPr>
            <c:extLst>
              <c:ext xmlns:c16="http://schemas.microsoft.com/office/drawing/2014/chart" uri="{C3380CC4-5D6E-409C-BE32-E72D297353CC}">
                <c16:uniqueId val="{00000007-DB3D-4F3A-A8E8-BFA112C3847E}"/>
              </c:ext>
            </c:extLst>
          </c:dPt>
          <c:val>
            <c:numRef>
              <c:f>'Eskola Cat.'!$H$35:$L$35</c:f>
              <c:numCache>
                <c:formatCode>0%</c:formatCode>
                <c:ptCount val="5"/>
                <c:pt idx="0">
                  <c:v>1</c:v>
                </c:pt>
                <c:pt idx="1">
                  <c:v>0.88</c:v>
                </c:pt>
                <c:pt idx="2">
                  <c:v>0</c:v>
                </c:pt>
                <c:pt idx="3">
                  <c:v>0.12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B3D-4F3A-A8E8-BFA112C384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6041704"/>
        <c:axId val="1906044648"/>
        <c:axId val="0"/>
      </c:bar3DChart>
      <c:catAx>
        <c:axId val="1906041704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6044648"/>
        <c:crosses val="autoZero"/>
        <c:auto val="1"/>
        <c:lblAlgn val="ctr"/>
        <c:lblOffset val="100"/>
        <c:noMultiLvlLbl val="0"/>
      </c:catAx>
      <c:valAx>
        <c:axId val="1906044648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000"/>
                </a:pPr>
                <a:r>
                  <a:rPr lang="en-US" sz="2000" dirty="0" err="1"/>
                  <a:t>Persentase</a:t>
                </a:r>
                <a:r>
                  <a:rPr lang="en-US" sz="2000" dirty="0"/>
                  <a:t> </a:t>
                </a:r>
                <a:r>
                  <a:rPr lang="en-US" sz="2000" dirty="0" err="1"/>
                  <a:t>Kondisaun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Sala</a:t>
                </a:r>
                <a:r>
                  <a:rPr lang="en-US" sz="2000" dirty="0"/>
                  <a:t> Aula </a:t>
                </a:r>
                <a:r>
                  <a:rPr lang="en-US" sz="2000" dirty="0" err="1"/>
                  <a:t>iha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Centru</a:t>
                </a:r>
                <a:r>
                  <a:rPr lang="en-US" sz="2000" dirty="0"/>
                  <a:t> EBC Cat. </a:t>
                </a:r>
                <a:r>
                  <a:rPr lang="en-US" sz="2000" dirty="0" err="1"/>
                  <a:t>Fatumaka</a:t>
                </a:r>
                <a:endParaRPr lang="en-US" sz="2000" dirty="0"/>
              </a:p>
            </c:rich>
          </c:tx>
          <c:layout>
            <c:manualLayout>
              <c:xMode val="edge"/>
              <c:yMode val="edge"/>
              <c:x val="0.13041147608414599"/>
              <c:y val="0.19737695675868699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0604170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5706277617196598"/>
          <c:y val="5.1400554097404502E-2"/>
          <c:w val="0.30473711751221"/>
          <c:h val="0.61057852143482105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8000"/>
              </a:solidFill>
            </c:spPr>
            <c:extLst>
              <c:ext xmlns:c16="http://schemas.microsoft.com/office/drawing/2014/chart" uri="{C3380CC4-5D6E-409C-BE32-E72D297353CC}">
                <c16:uniqueId val="{00000001-B221-432C-95F2-C953B14A8359}"/>
              </c:ext>
            </c:extLst>
          </c:dPt>
          <c:dPt>
            <c:idx val="1"/>
            <c:invertIfNegative val="0"/>
            <c:bubble3D val="0"/>
            <c:spPr>
              <a:solidFill>
                <a:srgbClr val="0000FF"/>
              </a:solidFill>
            </c:spPr>
            <c:extLst>
              <c:ext xmlns:c16="http://schemas.microsoft.com/office/drawing/2014/chart" uri="{C3380CC4-5D6E-409C-BE32-E72D297353CC}">
                <c16:uniqueId val="{00000003-B221-432C-95F2-C953B14A8359}"/>
              </c:ext>
            </c:extLst>
          </c:dPt>
          <c:dPt>
            <c:idx val="2"/>
            <c:invertIfNegative val="0"/>
            <c:bubble3D val="0"/>
            <c:spPr>
              <a:solidFill>
                <a:srgbClr val="000090"/>
              </a:solidFill>
            </c:spPr>
            <c:extLst>
              <c:ext xmlns:c16="http://schemas.microsoft.com/office/drawing/2014/chart" uri="{C3380CC4-5D6E-409C-BE32-E72D297353CC}">
                <c16:uniqueId val="{00000005-B221-432C-95F2-C953B14A8359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7-B221-432C-95F2-C953B14A8359}"/>
              </c:ext>
            </c:extLst>
          </c:dPt>
          <c:dPt>
            <c:idx val="4"/>
            <c:invertIfNegative val="0"/>
            <c:bubble3D val="0"/>
            <c:spPr>
              <a:solidFill>
                <a:srgbClr val="FF6600"/>
              </a:solidFill>
            </c:spPr>
            <c:extLst>
              <c:ext xmlns:c16="http://schemas.microsoft.com/office/drawing/2014/chart" uri="{C3380CC4-5D6E-409C-BE32-E72D297353CC}">
                <c16:uniqueId val="{00000009-B221-432C-95F2-C953B14A8359}"/>
              </c:ext>
            </c:extLst>
          </c:dPt>
          <c:val>
            <c:numRef>
              <c:f>'Eskola Cat.'!$H$80:$L$80</c:f>
              <c:numCache>
                <c:formatCode>0%</c:formatCode>
                <c:ptCount val="5"/>
                <c:pt idx="0">
                  <c:v>1</c:v>
                </c:pt>
                <c:pt idx="1">
                  <c:v>0.64</c:v>
                </c:pt>
                <c:pt idx="2">
                  <c:v>0.33</c:v>
                </c:pt>
                <c:pt idx="3">
                  <c:v>0.03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221-432C-95F2-C953B14A83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5775944"/>
        <c:axId val="1905778888"/>
        <c:axId val="0"/>
      </c:bar3DChart>
      <c:catAx>
        <c:axId val="1905775944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5778888"/>
        <c:crosses val="autoZero"/>
        <c:auto val="1"/>
        <c:lblAlgn val="ctr"/>
        <c:lblOffset val="100"/>
        <c:noMultiLvlLbl val="0"/>
      </c:catAx>
      <c:valAx>
        <c:axId val="1905778888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000"/>
                </a:pPr>
                <a:r>
                  <a:rPr lang="en-US" sz="2000"/>
                  <a:t>Persentase Kondisaun Sala Aula iha Centru EBC Cat. D. Bosco Laga</a:t>
                </a:r>
              </a:p>
            </c:rich>
          </c:tx>
          <c:layout>
            <c:manualLayout>
              <c:xMode val="edge"/>
              <c:yMode val="edge"/>
              <c:x val="0.13283426067667001"/>
              <c:y val="0.229436040065398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0577594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3168472035611303"/>
          <c:y val="5.1400554097404502E-2"/>
          <c:w val="0.35412020588415999"/>
          <c:h val="0.57354148439778396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6600"/>
              </a:solidFill>
            </c:spPr>
            <c:extLst>
              <c:ext xmlns:c16="http://schemas.microsoft.com/office/drawing/2014/chart" uri="{C3380CC4-5D6E-409C-BE32-E72D297353CC}">
                <c16:uniqueId val="{00000001-2397-41CA-8F22-F3FA106F1235}"/>
              </c:ext>
            </c:extLst>
          </c:dPt>
          <c:dPt>
            <c:idx val="1"/>
            <c:invertIfNegative val="0"/>
            <c:bubble3D val="0"/>
            <c:spPr>
              <a:solidFill>
                <a:srgbClr val="008000"/>
              </a:solidFill>
            </c:spPr>
            <c:extLst>
              <c:ext xmlns:c16="http://schemas.microsoft.com/office/drawing/2014/chart" uri="{C3380CC4-5D6E-409C-BE32-E72D297353CC}">
                <c16:uniqueId val="{00000003-2397-41CA-8F22-F3FA106F1235}"/>
              </c:ext>
            </c:extLst>
          </c:dPt>
          <c:dPt>
            <c:idx val="2"/>
            <c:invertIfNegative val="0"/>
            <c:bubble3D val="0"/>
            <c:spPr>
              <a:solidFill>
                <a:srgbClr val="3366FF"/>
              </a:solidFill>
            </c:spPr>
            <c:extLst>
              <c:ext xmlns:c16="http://schemas.microsoft.com/office/drawing/2014/chart" uri="{C3380CC4-5D6E-409C-BE32-E72D297353CC}">
                <c16:uniqueId val="{00000005-2397-41CA-8F22-F3FA106F1235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/>
              </a:solidFill>
            </c:spPr>
            <c:extLst>
              <c:ext xmlns:c16="http://schemas.microsoft.com/office/drawing/2014/chart" uri="{C3380CC4-5D6E-409C-BE32-E72D297353CC}">
                <c16:uniqueId val="{00000007-2397-41CA-8F22-F3FA106F1235}"/>
              </c:ext>
            </c:extLst>
          </c:dPt>
          <c:dPt>
            <c:idx val="4"/>
            <c:invertIfNegative val="0"/>
            <c:bubble3D val="0"/>
            <c:spPr>
              <a:solidFill>
                <a:srgbClr val="FF6600"/>
              </a:solidFill>
            </c:spPr>
            <c:extLst>
              <c:ext xmlns:c16="http://schemas.microsoft.com/office/drawing/2014/chart" uri="{C3380CC4-5D6E-409C-BE32-E72D297353CC}">
                <c16:uniqueId val="{00000009-2397-41CA-8F22-F3FA106F1235}"/>
              </c:ext>
            </c:extLst>
          </c:dPt>
          <c:val>
            <c:numRef>
              <c:f>'Eskola Cat.'!$H$125:$L$125</c:f>
              <c:numCache>
                <c:formatCode>0%</c:formatCode>
                <c:ptCount val="5"/>
                <c:pt idx="0">
                  <c:v>1</c:v>
                </c:pt>
                <c:pt idx="1">
                  <c:v>0.75</c:v>
                </c:pt>
                <c:pt idx="2">
                  <c:v>0.16</c:v>
                </c:pt>
                <c:pt idx="3">
                  <c:v>0.09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397-41CA-8F22-F3FA106F12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4268504"/>
        <c:axId val="1904265544"/>
        <c:axId val="0"/>
      </c:bar3DChart>
      <c:catAx>
        <c:axId val="1904268504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4265544"/>
        <c:crosses val="autoZero"/>
        <c:auto val="1"/>
        <c:lblAlgn val="ctr"/>
        <c:lblOffset val="100"/>
        <c:noMultiLvlLbl val="0"/>
      </c:catAx>
      <c:valAx>
        <c:axId val="1904265544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400"/>
                </a:pPr>
                <a:r>
                  <a:rPr lang="en-US" sz="2400"/>
                  <a:t> Persentase Kondisaun Sala Aula iha Centru EBC Cat. Samalari Laga</a:t>
                </a:r>
              </a:p>
            </c:rich>
          </c:tx>
          <c:layout>
            <c:manualLayout>
              <c:xMode val="edge"/>
              <c:yMode val="edge"/>
              <c:x val="0.15218683558409901"/>
              <c:y val="0.187833800011275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0426850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5287104167446599"/>
          <c:y val="5.1400554097404502E-2"/>
          <c:w val="0.32374550249364598"/>
          <c:h val="0.62446741032371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6600"/>
              </a:solidFill>
            </c:spPr>
            <c:extLst>
              <c:ext xmlns:c16="http://schemas.microsoft.com/office/drawing/2014/chart" uri="{C3380CC4-5D6E-409C-BE32-E72D297353CC}">
                <c16:uniqueId val="{00000001-866C-4B84-8C28-91A6362CEB26}"/>
              </c:ext>
            </c:extLst>
          </c:dPt>
          <c:dPt>
            <c:idx val="1"/>
            <c:invertIfNegative val="0"/>
            <c:bubble3D val="0"/>
            <c:spPr>
              <a:solidFill>
                <a:srgbClr val="008000"/>
              </a:solidFill>
            </c:spPr>
            <c:extLst>
              <c:ext xmlns:c16="http://schemas.microsoft.com/office/drawing/2014/chart" uri="{C3380CC4-5D6E-409C-BE32-E72D297353CC}">
                <c16:uniqueId val="{00000003-866C-4B84-8C28-91A6362CEB26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5-866C-4B84-8C28-91A6362CEB26}"/>
              </c:ext>
            </c:extLst>
          </c:dPt>
          <c:dPt>
            <c:idx val="3"/>
            <c:invertIfNegative val="0"/>
            <c:bubble3D val="0"/>
            <c:spPr>
              <a:solidFill>
                <a:srgbClr val="3366FF"/>
              </a:solidFill>
            </c:spPr>
            <c:extLst>
              <c:ext xmlns:c16="http://schemas.microsoft.com/office/drawing/2014/chart" uri="{C3380CC4-5D6E-409C-BE32-E72D297353CC}">
                <c16:uniqueId val="{00000007-866C-4B84-8C28-91A6362CEB26}"/>
              </c:ext>
            </c:extLst>
          </c:dPt>
          <c:dPt>
            <c:idx val="4"/>
            <c:invertIfNegative val="0"/>
            <c:bubble3D val="0"/>
            <c:spPr>
              <a:solidFill>
                <a:srgbClr val="0000FF"/>
              </a:solidFill>
            </c:spPr>
            <c:extLst>
              <c:ext xmlns:c16="http://schemas.microsoft.com/office/drawing/2014/chart" uri="{C3380CC4-5D6E-409C-BE32-E72D297353CC}">
                <c16:uniqueId val="{00000009-866C-4B84-8C28-91A6362CEB26}"/>
              </c:ext>
            </c:extLst>
          </c:dPt>
          <c:val>
            <c:numRef>
              <c:f>'Eskola Cat.'!$H$168:$L$168</c:f>
              <c:numCache>
                <c:formatCode>0%</c:formatCode>
                <c:ptCount val="5"/>
                <c:pt idx="0">
                  <c:v>1</c:v>
                </c:pt>
                <c:pt idx="1">
                  <c:v>0.74</c:v>
                </c:pt>
                <c:pt idx="2">
                  <c:v>0</c:v>
                </c:pt>
                <c:pt idx="3">
                  <c:v>0.26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66C-4B84-8C28-91A6362CEB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5161784"/>
        <c:axId val="1905164728"/>
        <c:axId val="0"/>
      </c:bar3DChart>
      <c:catAx>
        <c:axId val="1905161784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5164728"/>
        <c:crosses val="autoZero"/>
        <c:auto val="1"/>
        <c:lblAlgn val="ctr"/>
        <c:lblOffset val="100"/>
        <c:noMultiLvlLbl val="0"/>
      </c:catAx>
      <c:valAx>
        <c:axId val="1905164728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400"/>
                </a:pPr>
                <a:r>
                  <a:rPr lang="en-US" sz="2400"/>
                  <a:t> Persentase Kondisaun Sala Aula iha Centru EBC Cat. Lavateri</a:t>
                </a:r>
              </a:p>
            </c:rich>
          </c:tx>
          <c:layout>
            <c:manualLayout>
              <c:xMode val="edge"/>
              <c:yMode val="edge"/>
              <c:x val="0.135327204211205"/>
              <c:y val="0.17296803315763701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0516178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3379948838671198"/>
          <c:y val="5.1400554097404502E-2"/>
          <c:w val="0.35623487587445701"/>
          <c:h val="0.62446741032371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00FF"/>
              </a:solidFill>
            </c:spPr>
            <c:extLst>
              <c:ext xmlns:c16="http://schemas.microsoft.com/office/drawing/2014/chart" uri="{C3380CC4-5D6E-409C-BE32-E72D297353CC}">
                <c16:uniqueId val="{00000001-CE08-47E3-AE4D-F8ADF311CF96}"/>
              </c:ext>
            </c:extLst>
          </c:dPt>
          <c:dPt>
            <c:idx val="2"/>
            <c:invertIfNegative val="0"/>
            <c:bubble3D val="0"/>
            <c:spPr>
              <a:solidFill>
                <a:srgbClr val="008000"/>
              </a:solidFill>
            </c:spPr>
            <c:extLst>
              <c:ext xmlns:c16="http://schemas.microsoft.com/office/drawing/2014/chart" uri="{C3380CC4-5D6E-409C-BE32-E72D297353CC}">
                <c16:uniqueId val="{00000003-CE08-47E3-AE4D-F8ADF311CF96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/>
              </a:solidFill>
            </c:spPr>
            <c:extLst>
              <c:ext xmlns:c16="http://schemas.microsoft.com/office/drawing/2014/chart" uri="{C3380CC4-5D6E-409C-BE32-E72D297353CC}">
                <c16:uniqueId val="{00000005-CE08-47E3-AE4D-F8ADF311CF96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7-CE08-47E3-AE4D-F8ADF311CF96}"/>
              </c:ext>
            </c:extLst>
          </c:dPt>
          <c:val>
            <c:numRef>
              <c:f>'Eskola Cat.'!$H$214:$L$214</c:f>
              <c:numCache>
                <c:formatCode>0%</c:formatCode>
                <c:ptCount val="5"/>
                <c:pt idx="0">
                  <c:v>1</c:v>
                </c:pt>
                <c:pt idx="1">
                  <c:v>0.55000000000000004</c:v>
                </c:pt>
                <c:pt idx="2">
                  <c:v>0.27</c:v>
                </c:pt>
                <c:pt idx="3">
                  <c:v>0.18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E08-47E3-AE4D-F8ADF311CF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4897352"/>
        <c:axId val="1904900296"/>
        <c:axId val="0"/>
      </c:bar3DChart>
      <c:catAx>
        <c:axId val="1904897352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4900296"/>
        <c:crosses val="autoZero"/>
        <c:auto val="1"/>
        <c:lblAlgn val="ctr"/>
        <c:lblOffset val="100"/>
        <c:noMultiLvlLbl val="0"/>
      </c:catAx>
      <c:valAx>
        <c:axId val="1904900296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400"/>
                </a:pPr>
                <a:r>
                  <a:rPr lang="en-US" sz="2400"/>
                  <a:t> Persentase Kondisaun Sala Aula iha Centru EBC Cat. Baguia</a:t>
                </a:r>
                <a:r>
                  <a:rPr lang="en-US" sz="2400" baseline="0"/>
                  <a:t> Vila</a:t>
                </a:r>
                <a:endParaRPr lang="en-US" sz="2400"/>
              </a:p>
            </c:rich>
          </c:tx>
          <c:layout>
            <c:manualLayout>
              <c:xMode val="edge"/>
              <c:yMode val="edge"/>
              <c:x val="9.9426039186962106E-2"/>
              <c:y val="0.22263582207355301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0489735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52514859297651095"/>
          <c:y val="4.2908288637833303E-2"/>
          <c:w val="0.36409191335260299"/>
          <c:h val="0.59375830195138701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7ED3-4D28-AB6C-950251BCC1C1}"/>
              </c:ext>
            </c:extLst>
          </c:dPt>
          <c:dPt>
            <c:idx val="1"/>
            <c:invertIfNegative val="0"/>
            <c:bubble3D val="0"/>
            <c:spPr>
              <a:solidFill>
                <a:srgbClr val="008000"/>
              </a:solidFill>
            </c:spPr>
            <c:extLst>
              <c:ext xmlns:c16="http://schemas.microsoft.com/office/drawing/2014/chart" uri="{C3380CC4-5D6E-409C-BE32-E72D297353CC}">
                <c16:uniqueId val="{00000003-7ED3-4D28-AB6C-950251BCC1C1}"/>
              </c:ext>
            </c:extLst>
          </c:dPt>
          <c:dPt>
            <c:idx val="2"/>
            <c:invertIfNegative val="0"/>
            <c:bubble3D val="0"/>
            <c:spPr>
              <a:solidFill>
                <a:srgbClr val="008000"/>
              </a:solidFill>
            </c:spPr>
            <c:extLst>
              <c:ext xmlns:c16="http://schemas.microsoft.com/office/drawing/2014/chart" uri="{C3380CC4-5D6E-409C-BE32-E72D297353CC}">
                <c16:uniqueId val="{00000005-7ED3-4D28-AB6C-950251BCC1C1}"/>
              </c:ext>
            </c:extLst>
          </c:dPt>
          <c:dPt>
            <c:idx val="3"/>
            <c:invertIfNegative val="0"/>
            <c:bubble3D val="0"/>
            <c:spPr>
              <a:solidFill>
                <a:srgbClr val="3366FF"/>
              </a:solidFill>
            </c:spPr>
            <c:extLst>
              <c:ext xmlns:c16="http://schemas.microsoft.com/office/drawing/2014/chart" uri="{C3380CC4-5D6E-409C-BE32-E72D297353CC}">
                <c16:uniqueId val="{00000007-7ED3-4D28-AB6C-950251BCC1C1}"/>
              </c:ext>
            </c:extLst>
          </c:dPt>
          <c:dPt>
            <c:idx val="4"/>
            <c:invertIfNegative val="0"/>
            <c:bubble3D val="0"/>
            <c:spPr>
              <a:solidFill>
                <a:srgbClr val="FF6600"/>
              </a:solidFill>
            </c:spPr>
            <c:extLst>
              <c:ext xmlns:c16="http://schemas.microsoft.com/office/drawing/2014/chart" uri="{C3380CC4-5D6E-409C-BE32-E72D297353CC}">
                <c16:uniqueId val="{00000009-7ED3-4D28-AB6C-950251BCC1C1}"/>
              </c:ext>
            </c:extLst>
          </c:dPt>
          <c:val>
            <c:numRef>
              <c:f>'Eskola Cat.'!$H$256:$L$256</c:f>
              <c:numCache>
                <c:formatCode>0%</c:formatCode>
                <c:ptCount val="5"/>
                <c:pt idx="0">
                  <c:v>1</c:v>
                </c:pt>
                <c:pt idx="1">
                  <c:v>0.36</c:v>
                </c:pt>
                <c:pt idx="2">
                  <c:v>0.03</c:v>
                </c:pt>
                <c:pt idx="3">
                  <c:v>0.61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ED3-4D28-AB6C-950251BCC1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4629656"/>
        <c:axId val="1904632600"/>
        <c:axId val="0"/>
      </c:bar3DChart>
      <c:catAx>
        <c:axId val="1904629656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4632600"/>
        <c:crosses val="autoZero"/>
        <c:auto val="1"/>
        <c:lblAlgn val="ctr"/>
        <c:lblOffset val="100"/>
        <c:noMultiLvlLbl val="0"/>
      </c:catAx>
      <c:valAx>
        <c:axId val="1904632600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400"/>
                </a:pPr>
                <a:r>
                  <a:rPr lang="en-US" sz="2400"/>
                  <a:t>Persentase</a:t>
                </a:r>
                <a:r>
                  <a:rPr lang="en-US" sz="2400" baseline="0"/>
                  <a:t> Kondisaun Sala Aula iha Centru EBC Cat. Quelikai</a:t>
                </a:r>
                <a:endParaRPr lang="en-US" sz="2400"/>
              </a:p>
            </c:rich>
          </c:tx>
          <c:layout>
            <c:manualLayout>
              <c:xMode val="edge"/>
              <c:yMode val="edge"/>
              <c:x val="0.154346621689751"/>
              <c:y val="0.192659589426322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90462965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5725594918701704"/>
          <c:y val="4.2908288637833303E-2"/>
          <c:w val="0.31606157788121197"/>
          <c:h val="0.80245395412529896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6600"/>
              </a:solidFill>
            </c:spPr>
            <c:extLst>
              <c:ext xmlns:c16="http://schemas.microsoft.com/office/drawing/2014/chart" uri="{C3380CC4-5D6E-409C-BE32-E72D297353CC}">
                <c16:uniqueId val="{00000001-3B90-4D1A-8CFD-15DD6B97CB36}"/>
              </c:ext>
            </c:extLst>
          </c:dPt>
          <c:dPt>
            <c:idx val="1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3-3B90-4D1A-8CFD-15DD6B97CB36}"/>
              </c:ext>
            </c:extLst>
          </c:dPt>
          <c:dPt>
            <c:idx val="2"/>
            <c:invertIfNegative val="0"/>
            <c:bubble3D val="0"/>
            <c:spPr>
              <a:solidFill>
                <a:srgbClr val="008000"/>
              </a:solidFill>
            </c:spPr>
            <c:extLst>
              <c:ext xmlns:c16="http://schemas.microsoft.com/office/drawing/2014/chart" uri="{C3380CC4-5D6E-409C-BE32-E72D297353CC}">
                <c16:uniqueId val="{00000005-3B90-4D1A-8CFD-15DD6B97CB36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7-3B90-4D1A-8CFD-15DD6B97CB36}"/>
              </c:ext>
            </c:extLst>
          </c:dPt>
          <c:val>
            <c:numRef>
              <c:f>'Eskola Cat.'!$H$301:$L$301</c:f>
              <c:numCache>
                <c:formatCode>0%</c:formatCode>
                <c:ptCount val="5"/>
                <c:pt idx="0">
                  <c:v>1</c:v>
                </c:pt>
                <c:pt idx="1">
                  <c:v>0.57999999999999996</c:v>
                </c:pt>
                <c:pt idx="2">
                  <c:v>0.14000000000000001</c:v>
                </c:pt>
                <c:pt idx="3">
                  <c:v>0.28000000000000003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B90-4D1A-8CFD-15DD6B97CB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85429784"/>
        <c:axId val="1885426824"/>
        <c:axId val="0"/>
      </c:bar3DChart>
      <c:catAx>
        <c:axId val="1885429784"/>
        <c:scaling>
          <c:orientation val="minMax"/>
        </c:scaling>
        <c:delete val="0"/>
        <c:axPos val="b"/>
        <c:majorTickMark val="none"/>
        <c:minorTickMark val="none"/>
        <c:tickLblPos val="nextTo"/>
        <c:crossAx val="1885426824"/>
        <c:crosses val="autoZero"/>
        <c:auto val="1"/>
        <c:lblAlgn val="ctr"/>
        <c:lblOffset val="100"/>
        <c:noMultiLvlLbl val="0"/>
      </c:catAx>
      <c:valAx>
        <c:axId val="1885426824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400"/>
                </a:pPr>
                <a:r>
                  <a:rPr lang="en-US" sz="2400"/>
                  <a:t>Persentase Kondisaun Sala Aula iha Centru EBC</a:t>
                </a:r>
                <a:r>
                  <a:rPr lang="en-US" sz="2400" baseline="0"/>
                  <a:t> Cat. Sao Cristovao Venilale</a:t>
                </a:r>
                <a:endParaRPr lang="en-US" sz="2400"/>
              </a:p>
            </c:rich>
          </c:tx>
          <c:layout>
            <c:manualLayout>
              <c:xMode val="edge"/>
              <c:yMode val="edge"/>
              <c:x val="0.18313045328793401"/>
              <c:y val="0.10813838878259099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88542978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8753968234791798"/>
          <c:y val="5.1400554097404502E-2"/>
          <c:w val="0.30956977552139803"/>
          <c:h val="0.66150444736074698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val>
            <c:numRef>
              <c:f>'Eslk Com.'!$H$12:$L$12</c:f>
              <c:numCache>
                <c:formatCode>0%</c:formatCode>
                <c:ptCount val="5"/>
                <c:pt idx="0">
                  <c:v>1</c:v>
                </c:pt>
                <c:pt idx="1">
                  <c:v>0.82</c:v>
                </c:pt>
                <c:pt idx="2">
                  <c:v>0</c:v>
                </c:pt>
                <c:pt idx="3">
                  <c:v>0.18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0E-408E-8F73-DCB49205A0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86196072"/>
        <c:axId val="1886199016"/>
        <c:axId val="0"/>
      </c:bar3DChart>
      <c:catAx>
        <c:axId val="1886196072"/>
        <c:scaling>
          <c:orientation val="minMax"/>
        </c:scaling>
        <c:delete val="0"/>
        <c:axPos val="b"/>
        <c:majorTickMark val="none"/>
        <c:minorTickMark val="none"/>
        <c:tickLblPos val="nextTo"/>
        <c:crossAx val="1886199016"/>
        <c:crosses val="autoZero"/>
        <c:auto val="1"/>
        <c:lblAlgn val="ctr"/>
        <c:lblOffset val="100"/>
        <c:noMultiLvlLbl val="0"/>
      </c:catAx>
      <c:valAx>
        <c:axId val="1886199016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000"/>
                </a:pPr>
                <a:r>
                  <a:rPr lang="en-US" sz="2000"/>
                  <a:t>PERSENTASE KONDISAUN SALA AULA IHA CENTRU EBC KOMUNIDADE</a:t>
                </a:r>
              </a:p>
            </c:rich>
          </c:tx>
          <c:layout>
            <c:manualLayout>
              <c:xMode val="edge"/>
              <c:yMode val="edge"/>
              <c:x val="0.152498062258074"/>
              <c:y val="0.207944929039559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88619607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6027442114290205"/>
          <c:y val="5.1400554097404502E-2"/>
          <c:w val="0.33191479777899102"/>
          <c:h val="0.76335629921259796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val>
            <c:numRef>
              <c:f>'ESG Publiku'!$H$12:$L$12</c:f>
              <c:numCache>
                <c:formatCode>0%</c:formatCode>
                <c:ptCount val="5"/>
                <c:pt idx="0">
                  <c:v>0.52</c:v>
                </c:pt>
                <c:pt idx="1">
                  <c:v>0.35</c:v>
                </c:pt>
                <c:pt idx="2">
                  <c:v>0.02</c:v>
                </c:pt>
                <c:pt idx="3">
                  <c:v>0.15</c:v>
                </c:pt>
                <c:pt idx="4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58-4CD2-BA04-C8ED1AE255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85913256"/>
        <c:axId val="1885916200"/>
        <c:axId val="0"/>
      </c:bar3DChart>
      <c:catAx>
        <c:axId val="1885913256"/>
        <c:scaling>
          <c:orientation val="minMax"/>
        </c:scaling>
        <c:delete val="0"/>
        <c:axPos val="b"/>
        <c:majorTickMark val="none"/>
        <c:minorTickMark val="none"/>
        <c:tickLblPos val="nextTo"/>
        <c:crossAx val="1885916200"/>
        <c:crosses val="autoZero"/>
        <c:auto val="1"/>
        <c:lblAlgn val="ctr"/>
        <c:lblOffset val="100"/>
        <c:noMultiLvlLbl val="0"/>
      </c:catAx>
      <c:valAx>
        <c:axId val="1885916200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800"/>
                </a:pPr>
                <a:r>
                  <a:rPr lang="en-US" sz="1800"/>
                  <a:t> Persentase Kondisaun Sala Aula iha Eskola Sekundari Jeral Publika </a:t>
                </a:r>
              </a:p>
            </c:rich>
          </c:tx>
          <c:layout>
            <c:manualLayout>
              <c:xMode val="edge"/>
              <c:yMode val="edge"/>
              <c:x val="0.13577678877096899"/>
              <c:y val="0.133663366336634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88591325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5234909162546997"/>
          <c:y val="5.1400554097404502E-2"/>
          <c:w val="0.34027535455644298"/>
          <c:h val="0.59206000291630201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val>
            <c:numRef>
              <c:f>'ESG Katolika'!$H$10:$L$10</c:f>
              <c:numCache>
                <c:formatCode>0%</c:formatCode>
                <c:ptCount val="5"/>
                <c:pt idx="0">
                  <c:v>1</c:v>
                </c:pt>
                <c:pt idx="1">
                  <c:v>0.44</c:v>
                </c:pt>
                <c:pt idx="2">
                  <c:v>0</c:v>
                </c:pt>
                <c:pt idx="3">
                  <c:v>0.56000000000000005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6F-408B-A0AE-C03610A2FE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85649160"/>
        <c:axId val="1885652104"/>
        <c:axId val="0"/>
      </c:bar3DChart>
      <c:catAx>
        <c:axId val="1885649160"/>
        <c:scaling>
          <c:orientation val="minMax"/>
        </c:scaling>
        <c:delete val="0"/>
        <c:axPos val="b"/>
        <c:majorTickMark val="none"/>
        <c:minorTickMark val="none"/>
        <c:tickLblPos val="nextTo"/>
        <c:crossAx val="1885652104"/>
        <c:crosses val="autoZero"/>
        <c:auto val="1"/>
        <c:lblAlgn val="ctr"/>
        <c:lblOffset val="100"/>
        <c:noMultiLvlLbl val="0"/>
      </c:catAx>
      <c:valAx>
        <c:axId val="1885652104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000"/>
                </a:pPr>
                <a:r>
                  <a:rPr lang="en-US" sz="2000"/>
                  <a:t> Persentase Kondisaun Sala Aula iha Sekundaria Jeral Katolika no Privadu</a:t>
                </a:r>
              </a:p>
            </c:rich>
          </c:tx>
          <c:layout>
            <c:manualLayout>
              <c:xMode val="edge"/>
              <c:yMode val="edge"/>
              <c:x val="0.157191516499922"/>
              <c:y val="0.12398573321899101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88564916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2308197368745799"/>
          <c:y val="5.1400554097404502E-2"/>
          <c:w val="0.273469750450473"/>
          <c:h val="0.76335629921259796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val>
            <c:numRef>
              <c:f>' ETV Publiku'!$H$12:$L$12</c:f>
              <c:numCache>
                <c:formatCode>0%</c:formatCode>
                <c:ptCount val="5"/>
                <c:pt idx="0">
                  <c:v>0.75</c:v>
                </c:pt>
                <c:pt idx="1">
                  <c:v>0.75</c:v>
                </c:pt>
                <c:pt idx="2">
                  <c:v>0</c:v>
                </c:pt>
                <c:pt idx="3">
                  <c:v>0</c:v>
                </c:pt>
                <c:pt idx="4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8E-4197-98E8-3928B269EE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85321080"/>
        <c:axId val="1884526984"/>
        <c:axId val="0"/>
      </c:bar3DChart>
      <c:catAx>
        <c:axId val="1885321080"/>
        <c:scaling>
          <c:orientation val="minMax"/>
        </c:scaling>
        <c:delete val="0"/>
        <c:axPos val="b"/>
        <c:majorTickMark val="none"/>
        <c:minorTickMark val="none"/>
        <c:tickLblPos val="nextTo"/>
        <c:crossAx val="1884526984"/>
        <c:crosses val="autoZero"/>
        <c:auto val="1"/>
        <c:lblAlgn val="ctr"/>
        <c:lblOffset val="100"/>
        <c:noMultiLvlLbl val="0"/>
      </c:catAx>
      <c:valAx>
        <c:axId val="1884526984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400"/>
                </a:pPr>
                <a:r>
                  <a:rPr lang="en-US" sz="2400"/>
                  <a:t>Persentase Kondisaun Sala Aula iha iha Eskola ETV Publika </a:t>
                </a:r>
              </a:p>
            </c:rich>
          </c:tx>
          <c:layout>
            <c:manualLayout>
              <c:xMode val="edge"/>
              <c:yMode val="edge"/>
              <c:x val="5.9308790083633101E-2"/>
              <c:y val="0.121782568020582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88532108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5008186839495199"/>
          <c:y val="5.1400554097404502E-2"/>
          <c:w val="0.34863908386322801"/>
          <c:h val="0.62446741032371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val>
            <c:numRef>
              <c:f>'ETV Privadu'!$H$10:$L$10</c:f>
              <c:numCache>
                <c:formatCode>0%</c:formatCode>
                <c:ptCount val="5"/>
                <c:pt idx="0">
                  <c:v>1</c:v>
                </c:pt>
                <c:pt idx="1">
                  <c:v>0.91</c:v>
                </c:pt>
                <c:pt idx="2">
                  <c:v>0</c:v>
                </c:pt>
                <c:pt idx="3">
                  <c:v>0.09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6A-46D0-8B17-D0AA4ED2F1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85052648"/>
        <c:axId val="1885055592"/>
        <c:axId val="0"/>
      </c:bar3DChart>
      <c:catAx>
        <c:axId val="1885052648"/>
        <c:scaling>
          <c:orientation val="minMax"/>
        </c:scaling>
        <c:delete val="0"/>
        <c:axPos val="b"/>
        <c:majorTickMark val="none"/>
        <c:minorTickMark val="none"/>
        <c:tickLblPos val="nextTo"/>
        <c:crossAx val="1885055592"/>
        <c:crosses val="autoZero"/>
        <c:auto val="1"/>
        <c:lblAlgn val="ctr"/>
        <c:lblOffset val="100"/>
        <c:noMultiLvlLbl val="0"/>
      </c:catAx>
      <c:valAx>
        <c:axId val="1885055592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000"/>
                </a:pPr>
                <a:r>
                  <a:rPr lang="en-US" sz="2000"/>
                  <a:t> Persentase Kondisaun Sala Aula iha Eskola ETV Katolika no Privadu</a:t>
                </a:r>
              </a:p>
            </c:rich>
          </c:tx>
          <c:layout>
            <c:manualLayout>
              <c:xMode val="edge"/>
              <c:yMode val="edge"/>
              <c:x val="0.14039975674900901"/>
              <c:y val="0.10103141810244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88505264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92964914850812"/>
          <c:y val="3.5118323913716998E-2"/>
          <c:w val="0.60127658462657096"/>
          <c:h val="0.76335629921259995"/>
        </c:manualLayout>
      </c:layout>
      <c:bar3D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1-9DD9-4CB5-BEEF-271E12EA7DA0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3-9DD9-4CB5-BEEF-271E12EA7DA0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5-9DD9-4CB5-BEEF-271E12EA7DA0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7-9DD9-4CB5-BEEF-271E12EA7DA0}"/>
              </c:ext>
            </c:extLst>
          </c:dPt>
          <c:val>
            <c:numRef>
              <c:f>EPE!$C$14:$H$14</c:f>
              <c:numCache>
                <c:formatCode>0%</c:formatCode>
                <c:ptCount val="6"/>
                <c:pt idx="0">
                  <c:v>0.03</c:v>
                </c:pt>
                <c:pt idx="1">
                  <c:v>0.03</c:v>
                </c:pt>
                <c:pt idx="2">
                  <c:v>0</c:v>
                </c:pt>
                <c:pt idx="4">
                  <c:v>0.97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DD9-4CB5-BEEF-271E12EA7D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gapDepth val="95"/>
        <c:shape val="box"/>
        <c:axId val="1883928072"/>
        <c:axId val="1883931016"/>
        <c:axId val="0"/>
      </c:bar3DChart>
      <c:catAx>
        <c:axId val="1883928072"/>
        <c:scaling>
          <c:orientation val="minMax"/>
        </c:scaling>
        <c:delete val="0"/>
        <c:axPos val="b"/>
        <c:majorTickMark val="none"/>
        <c:minorTickMark val="none"/>
        <c:tickLblPos val="nextTo"/>
        <c:crossAx val="1883931016"/>
        <c:crosses val="autoZero"/>
        <c:auto val="1"/>
        <c:lblAlgn val="ctr"/>
        <c:lblOffset val="100"/>
        <c:noMultiLvlLbl val="0"/>
      </c:catAx>
      <c:valAx>
        <c:axId val="1883931016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600"/>
                </a:pPr>
                <a:r>
                  <a:rPr lang="en-US" sz="1600"/>
                  <a:t>Mapamentu</a:t>
                </a:r>
                <a:r>
                  <a:rPr lang="en-US" sz="1600" baseline="0"/>
                  <a:t> kona ba Sanitasaun Ba Eskola  EPE</a:t>
                </a:r>
                <a:endParaRPr lang="en-US" sz="1600"/>
              </a:p>
            </c:rich>
          </c:tx>
          <c:layout>
            <c:manualLayout>
              <c:xMode val="edge"/>
              <c:yMode val="edge"/>
              <c:x val="2.6714188401726598E-3"/>
              <c:y val="0.21665937591134399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88392807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3225980677301797"/>
          <c:y val="6.1680664916885397E-2"/>
          <c:w val="0.58962137780652002"/>
          <c:h val="0.71602755905512006"/>
        </c:manualLayout>
      </c:layout>
      <c:bar3D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227D-4F4B-9791-F22AD6D6A408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3-227D-4F4B-9791-F22AD6D6A408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5-227D-4F4B-9791-F22AD6D6A408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7-227D-4F4B-9791-F22AD6D6A408}"/>
              </c:ext>
            </c:extLst>
          </c:dPt>
          <c:dPt>
            <c:idx val="4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9-227D-4F4B-9791-F22AD6D6A408}"/>
              </c:ext>
            </c:extLst>
          </c:dPt>
          <c:val>
            <c:numRef>
              <c:f>'SNT ESTTD'!$C$15:$H$15</c:f>
              <c:numCache>
                <c:formatCode>0%</c:formatCode>
                <c:ptCount val="6"/>
                <c:pt idx="0">
                  <c:v>0.28999999999999998</c:v>
                </c:pt>
                <c:pt idx="1">
                  <c:v>0.21</c:v>
                </c:pt>
                <c:pt idx="2">
                  <c:v>7.0000000000000007E-2</c:v>
                </c:pt>
                <c:pt idx="4">
                  <c:v>0.71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27D-4F4B-9791-F22AD6D6A4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gapDepth val="95"/>
        <c:shape val="box"/>
        <c:axId val="1883749656"/>
        <c:axId val="1883752600"/>
        <c:axId val="0"/>
      </c:bar3DChart>
      <c:catAx>
        <c:axId val="1883749656"/>
        <c:scaling>
          <c:orientation val="minMax"/>
        </c:scaling>
        <c:delete val="0"/>
        <c:axPos val="b"/>
        <c:majorTickMark val="none"/>
        <c:minorTickMark val="none"/>
        <c:tickLblPos val="nextTo"/>
        <c:crossAx val="1883752600"/>
        <c:crosses val="autoZero"/>
        <c:auto val="1"/>
        <c:lblAlgn val="ctr"/>
        <c:lblOffset val="100"/>
        <c:noMultiLvlLbl val="0"/>
      </c:catAx>
      <c:valAx>
        <c:axId val="1883752600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600"/>
                </a:pPr>
                <a:r>
                  <a:rPr lang="en-US" sz="1600"/>
                  <a:t>Dadus</a:t>
                </a:r>
                <a:r>
                  <a:rPr lang="en-US" sz="1600" baseline="0"/>
                  <a:t> Sanitasaun Eskola Basika Houtu</a:t>
                </a:r>
                <a:endParaRPr lang="en-US" sz="1600"/>
              </a:p>
            </c:rich>
          </c:tx>
          <c:layout>
            <c:manualLayout>
              <c:xMode val="edge"/>
              <c:yMode val="edge"/>
              <c:x val="1.30191741299513E-4"/>
              <c:y val="0.167317709546662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88374965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05345816502611"/>
          <c:y val="5.46610648933901E-2"/>
          <c:w val="0.60723850500940801"/>
          <c:h val="0.70496369771960299"/>
        </c:manualLayout>
      </c:layout>
      <c:bar3D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93ED-42C5-BEF5-E29CCB2D8337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3-93ED-42C5-BEF5-E29CCB2D8337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5-93ED-42C5-BEF5-E29CCB2D8337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7-93ED-42C5-BEF5-E29CCB2D8337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9-93ED-42C5-BEF5-E29CCB2D8337}"/>
              </c:ext>
            </c:extLst>
          </c:dPt>
          <c:val>
            <c:numRef>
              <c:f>ESG!$C$15:$H$15</c:f>
              <c:numCache>
                <c:formatCode>0%</c:formatCode>
                <c:ptCount val="6"/>
                <c:pt idx="0">
                  <c:v>0.35</c:v>
                </c:pt>
                <c:pt idx="1">
                  <c:v>0.28999999999999998</c:v>
                </c:pt>
                <c:pt idx="2">
                  <c:v>0.06</c:v>
                </c:pt>
                <c:pt idx="4">
                  <c:v>0.65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3ED-42C5-BEF5-E29CCB2D83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gapDepth val="95"/>
        <c:shape val="box"/>
        <c:axId val="1883582360"/>
        <c:axId val="1883585304"/>
        <c:axId val="0"/>
      </c:bar3DChart>
      <c:catAx>
        <c:axId val="1883582360"/>
        <c:scaling>
          <c:orientation val="minMax"/>
        </c:scaling>
        <c:delete val="0"/>
        <c:axPos val="b"/>
        <c:majorTickMark val="none"/>
        <c:minorTickMark val="none"/>
        <c:tickLblPos val="nextTo"/>
        <c:crossAx val="1883585304"/>
        <c:crosses val="autoZero"/>
        <c:auto val="1"/>
        <c:lblAlgn val="ctr"/>
        <c:lblOffset val="100"/>
        <c:noMultiLvlLbl val="0"/>
      </c:catAx>
      <c:valAx>
        <c:axId val="1883585304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/>
                </a:pPr>
                <a:r>
                  <a:rPr lang="en-US" sz="1200"/>
                  <a:t>Mapamentu</a:t>
                </a:r>
                <a:r>
                  <a:rPr lang="en-US" sz="1200" baseline="0"/>
                  <a:t> Bee Saniamentu ba Eskola ESG</a:t>
                </a:r>
                <a:endParaRPr lang="en-US" sz="1200"/>
              </a:p>
            </c:rich>
          </c:tx>
          <c:layout>
            <c:manualLayout>
              <c:xMode val="edge"/>
              <c:yMode val="edge"/>
              <c:x val="9.3772369362921798E-4"/>
              <c:y val="0.24025360466305301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88358236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6930269139264001"/>
          <c:y val="2.8963885523924902E-2"/>
          <c:w val="0.62041629241499197"/>
          <c:h val="0.73787159297395799"/>
        </c:manualLayout>
      </c:layout>
      <c:bar3D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1-985D-4F19-B700-3285055CBB1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985D-4F19-B700-3285055CBB14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5-985D-4F19-B700-3285055CBB14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7-985D-4F19-B700-3285055CBB14}"/>
              </c:ext>
            </c:extLst>
          </c:dPt>
          <c:dPt>
            <c:idx val="4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9-985D-4F19-B700-3285055CBB14}"/>
              </c:ext>
            </c:extLst>
          </c:dPt>
          <c:val>
            <c:numRef>
              <c:f>ETV!$C$14:$H$14</c:f>
              <c:numCache>
                <c:formatCode>0%</c:formatCode>
                <c:ptCount val="6"/>
                <c:pt idx="0">
                  <c:v>0.2</c:v>
                </c:pt>
                <c:pt idx="1">
                  <c:v>0.19</c:v>
                </c:pt>
                <c:pt idx="2">
                  <c:v>0.01</c:v>
                </c:pt>
                <c:pt idx="4">
                  <c:v>0.8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85D-4F19-B700-3285055CBB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gapDepth val="95"/>
        <c:shape val="box"/>
        <c:axId val="1859205752"/>
        <c:axId val="1859202792"/>
        <c:axId val="0"/>
      </c:bar3DChart>
      <c:catAx>
        <c:axId val="1859205752"/>
        <c:scaling>
          <c:orientation val="minMax"/>
        </c:scaling>
        <c:delete val="0"/>
        <c:axPos val="b"/>
        <c:majorTickMark val="none"/>
        <c:minorTickMark val="none"/>
        <c:tickLblPos val="nextTo"/>
        <c:crossAx val="1859202792"/>
        <c:crosses val="autoZero"/>
        <c:auto val="1"/>
        <c:lblAlgn val="ctr"/>
        <c:lblOffset val="100"/>
        <c:noMultiLvlLbl val="0"/>
      </c:catAx>
      <c:valAx>
        <c:axId val="1859202792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/>
                </a:pPr>
                <a:r>
                  <a:rPr lang="en-US" sz="1200"/>
                  <a:t>Mapamentu</a:t>
                </a:r>
                <a:r>
                  <a:rPr lang="en-US" sz="1200" baseline="0"/>
                  <a:t> Bee no Sanitasaun ba Eskola Tekniku Vokasional</a:t>
                </a:r>
                <a:endParaRPr lang="en-US" sz="1200"/>
              </a:p>
            </c:rich>
          </c:tx>
          <c:layout>
            <c:manualLayout>
              <c:xMode val="edge"/>
              <c:yMode val="edge"/>
              <c:x val="1.3442605388612201E-3"/>
              <c:y val="0.40702567773434101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85920575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84336265643229"/>
          <c:y val="7.5143997305513105E-2"/>
          <c:w val="0.64401558554664795"/>
          <c:h val="0.65404354239766704"/>
        </c:manualLayout>
      </c:layout>
      <c:bar3D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A754-4970-BD06-EC3E00B375ED}"/>
              </c:ext>
            </c:extLst>
          </c:dPt>
          <c:dPt>
            <c:idx val="1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3-A754-4970-BD06-EC3E00B375ED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5-A754-4970-BD06-EC3E00B375ED}"/>
              </c:ext>
            </c:extLst>
          </c:dPt>
          <c:dPt>
            <c:idx val="4"/>
            <c:invertIfNegative val="0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7-A754-4970-BD06-EC3E00B375ED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9-A754-4970-BD06-EC3E00B375ED}"/>
              </c:ext>
            </c:extLst>
          </c:dPt>
          <c:val>
            <c:numRef>
              <c:f>Prof!$C$15:$H$15</c:f>
              <c:numCache>
                <c:formatCode>0%</c:formatCode>
                <c:ptCount val="6"/>
                <c:pt idx="0">
                  <c:v>0.5</c:v>
                </c:pt>
                <c:pt idx="1">
                  <c:v>0.28000000000000003</c:v>
                </c:pt>
                <c:pt idx="2">
                  <c:v>0.21</c:v>
                </c:pt>
                <c:pt idx="4">
                  <c:v>0.5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754-4970-BD06-EC3E00B375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gapDepth val="95"/>
        <c:shape val="box"/>
        <c:axId val="1860116840"/>
        <c:axId val="1860119784"/>
        <c:axId val="0"/>
      </c:bar3DChart>
      <c:catAx>
        <c:axId val="1860116840"/>
        <c:scaling>
          <c:orientation val="minMax"/>
        </c:scaling>
        <c:delete val="0"/>
        <c:axPos val="b"/>
        <c:majorTickMark val="none"/>
        <c:minorTickMark val="none"/>
        <c:tickLblPos val="nextTo"/>
        <c:crossAx val="1860119784"/>
        <c:crosses val="autoZero"/>
        <c:auto val="1"/>
        <c:lblAlgn val="ctr"/>
        <c:lblOffset val="100"/>
        <c:noMultiLvlLbl val="0"/>
      </c:catAx>
      <c:valAx>
        <c:axId val="1860119784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400"/>
                </a:pPr>
                <a:r>
                  <a:rPr lang="en-US" sz="1400"/>
                  <a:t>Mapamentu</a:t>
                </a:r>
                <a:r>
                  <a:rPr lang="en-US" sz="1400" baseline="0"/>
                  <a:t> sanitasaun ba Professor/a</a:t>
                </a:r>
                <a:endParaRPr lang="en-US" sz="1400"/>
              </a:p>
            </c:rich>
          </c:tx>
          <c:layout>
            <c:manualLayout>
              <c:xMode val="edge"/>
              <c:yMode val="edge"/>
              <c:x val="2.5432419582506801E-2"/>
              <c:y val="0.29832969520748398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186011684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7921943848883399"/>
          <c:y val="6.0669487209621398E-2"/>
          <c:w val="0.245361188172248"/>
          <c:h val="0.62939890710382895"/>
        </c:manualLayout>
      </c:layout>
      <c:bar3DChart>
        <c:barDir val="col"/>
        <c:grouping val="stacked"/>
        <c:varyColors val="0"/>
        <c:ser>
          <c:idx val="0"/>
          <c:order val="0"/>
          <c:invertIfNegative val="0"/>
          <c:val>
            <c:numRef>
              <c:f>'BEE ESKL'!$D$19:$E$19</c:f>
              <c:numCache>
                <c:formatCode>General</c:formatCode>
                <c:ptCount val="2"/>
                <c:pt idx="0">
                  <c:v>56</c:v>
                </c:pt>
                <c:pt idx="1">
                  <c:v>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EB-4236-A702-851979DBB19C}"/>
            </c:ext>
          </c:extLst>
        </c:ser>
        <c:ser>
          <c:idx val="1"/>
          <c:order val="1"/>
          <c:invertIfNegative val="0"/>
          <c:val>
            <c:numRef>
              <c:f>'BEE ESKL'!$D$20:$E$20</c:f>
              <c:numCache>
                <c:formatCode>0%</c:formatCode>
                <c:ptCount val="2"/>
                <c:pt idx="0">
                  <c:v>0.24</c:v>
                </c:pt>
                <c:pt idx="1">
                  <c:v>0.76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EB-4236-A702-851979DBB1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gapDepth val="95"/>
        <c:shape val="cylinder"/>
        <c:axId val="1832536552"/>
        <c:axId val="1832539464"/>
        <c:axId val="0"/>
      </c:bar3DChart>
      <c:catAx>
        <c:axId val="1832536552"/>
        <c:scaling>
          <c:orientation val="minMax"/>
        </c:scaling>
        <c:delete val="0"/>
        <c:axPos val="b"/>
        <c:majorTickMark val="none"/>
        <c:minorTickMark val="none"/>
        <c:tickLblPos val="nextTo"/>
        <c:crossAx val="1832539464"/>
        <c:crosses val="autoZero"/>
        <c:auto val="1"/>
        <c:lblAlgn val="ctr"/>
        <c:lblOffset val="100"/>
        <c:noMultiLvlLbl val="0"/>
      </c:catAx>
      <c:valAx>
        <c:axId val="1832539464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800"/>
                </a:pPr>
                <a:r>
                  <a:rPr lang="en-US" sz="1800"/>
                  <a:t>Dadus</a:t>
                </a:r>
                <a:r>
                  <a:rPr lang="en-US" sz="1800" baseline="0"/>
                  <a:t> Kondisaun Sanitasaun dala Diagram </a:t>
                </a:r>
                <a:endParaRPr lang="en-US" sz="1800"/>
              </a:p>
            </c:rich>
          </c:tx>
          <c:layout>
            <c:manualLayout>
              <c:xMode val="edge"/>
              <c:yMode val="edge"/>
              <c:x val="5.5797825271841198E-2"/>
              <c:y val="0.275600017210964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183253655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8F302B-A915-204A-A5A5-B60F3287B9AB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3CB34F-2221-0441-92F3-697CAAF6C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261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713A6-3ECB-CA46-827A-6D6670FC2A7F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342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9367F-5638-344D-8990-3730B561175C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EA64-2348-EB44-8A39-DA98EA515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842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9367F-5638-344D-8990-3730B561175C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EA64-2348-EB44-8A39-DA98EA515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577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9367F-5638-344D-8990-3730B561175C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EA64-2348-EB44-8A39-DA98EA515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104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9367F-5638-344D-8990-3730B561175C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EA64-2348-EB44-8A39-DA98EA515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104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9367F-5638-344D-8990-3730B561175C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EA64-2348-EB44-8A39-DA98EA515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25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9367F-5638-344D-8990-3730B561175C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EA64-2348-EB44-8A39-DA98EA515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837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9367F-5638-344D-8990-3730B561175C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EA64-2348-EB44-8A39-DA98EA515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765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9367F-5638-344D-8990-3730B561175C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EA64-2348-EB44-8A39-DA98EA515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229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9367F-5638-344D-8990-3730B561175C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EA64-2348-EB44-8A39-DA98EA515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829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9367F-5638-344D-8990-3730B561175C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EA64-2348-EB44-8A39-DA98EA515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17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9367F-5638-344D-8990-3730B561175C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EA64-2348-EB44-8A39-DA98EA515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110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9367F-5638-344D-8990-3730B561175C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9EA64-2348-EB44-8A39-DA98EA515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101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09821" y="1297464"/>
            <a:ext cx="2540082" cy="3236748"/>
          </a:xfrm>
          <a:prstGeom prst="rect">
            <a:avLst/>
          </a:prstGeom>
          <a:ln/>
        </p:spPr>
      </p:pic>
      <p:sp>
        <p:nvSpPr>
          <p:cNvPr id="5" name="TextBox 4"/>
          <p:cNvSpPr txBox="1"/>
          <p:nvPr/>
        </p:nvSpPr>
        <p:spPr>
          <a:xfrm>
            <a:off x="2354429" y="494559"/>
            <a:ext cx="38426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mic Sans MS"/>
                <a:cs typeface="Comic Sans MS"/>
              </a:rPr>
              <a:t>MINISTERIO DA EDUKASAUN JUVENTUDE NO DISPORTU RDTL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70333" y="4435461"/>
            <a:ext cx="39946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mic Sans MS"/>
                <a:cs typeface="Comic Sans MS"/>
              </a:rPr>
              <a:t>SERVISUS MUNISIPAL EDUKASAUN JUVENTUDE NO DISPORTU MUNISIPAL BAUCAU</a:t>
            </a:r>
          </a:p>
        </p:txBody>
      </p:sp>
    </p:spTree>
    <p:extLst>
      <p:ext uri="{BB962C8B-B14F-4D97-AF65-F5344CB8AC3E}">
        <p14:creationId xmlns:p14="http://schemas.microsoft.com/office/powerpoint/2010/main" val="30848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0508" y="2233094"/>
            <a:ext cx="8155669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i="1" dirty="0">
                <a:latin typeface="Comic Sans MS"/>
                <a:cs typeface="Comic Sans MS"/>
              </a:rPr>
              <a:t> </a:t>
            </a:r>
            <a:r>
              <a:rPr lang="en-US" sz="2800" i="1" dirty="0">
                <a:latin typeface="Comic Sans MS"/>
                <a:cs typeface="Comic Sans MS"/>
              </a:rPr>
              <a:t>Halo </a:t>
            </a:r>
            <a:r>
              <a:rPr lang="en-US" sz="2800" i="1" dirty="0" err="1">
                <a:latin typeface="Comic Sans MS"/>
                <a:cs typeface="Comic Sans MS"/>
              </a:rPr>
              <a:t>Identifikasaun</a:t>
            </a:r>
            <a:r>
              <a:rPr lang="en-US" sz="2800" i="1" dirty="0">
                <a:latin typeface="Comic Sans MS"/>
                <a:cs typeface="Comic Sans MS"/>
              </a:rPr>
              <a:t> </a:t>
            </a:r>
            <a:r>
              <a:rPr lang="en-US" sz="2800" i="1" dirty="0" err="1">
                <a:latin typeface="Comic Sans MS"/>
                <a:cs typeface="Comic Sans MS"/>
              </a:rPr>
              <a:t>ba</a:t>
            </a:r>
            <a:r>
              <a:rPr lang="en-US" sz="2800" i="1" dirty="0">
                <a:latin typeface="Comic Sans MS"/>
                <a:cs typeface="Comic Sans MS"/>
              </a:rPr>
              <a:t> </a:t>
            </a:r>
            <a:r>
              <a:rPr lang="en-US" sz="2800" i="1" dirty="0" err="1">
                <a:latin typeface="Comic Sans MS"/>
                <a:cs typeface="Comic Sans MS"/>
              </a:rPr>
              <a:t>Edifisiu</a:t>
            </a:r>
            <a:r>
              <a:rPr lang="en-US" sz="2800" i="1" dirty="0">
                <a:latin typeface="Comic Sans MS"/>
                <a:cs typeface="Comic Sans MS"/>
              </a:rPr>
              <a:t> </a:t>
            </a:r>
            <a:r>
              <a:rPr lang="en-US" sz="2800" i="1" dirty="0" err="1">
                <a:latin typeface="Comic Sans MS"/>
                <a:cs typeface="Comic Sans MS"/>
              </a:rPr>
              <a:t>iha</a:t>
            </a:r>
            <a:r>
              <a:rPr lang="en-US" sz="2800" i="1" dirty="0">
                <a:latin typeface="Comic Sans MS"/>
                <a:cs typeface="Comic Sans MS"/>
              </a:rPr>
              <a:t> </a:t>
            </a:r>
            <a:r>
              <a:rPr lang="en-US" sz="2800" i="1" dirty="0" err="1">
                <a:latin typeface="Comic Sans MS"/>
                <a:cs typeface="Comic Sans MS"/>
              </a:rPr>
              <a:t>Nivel</a:t>
            </a:r>
            <a:r>
              <a:rPr lang="en-US" sz="2800" i="1" dirty="0">
                <a:latin typeface="Comic Sans MS"/>
                <a:cs typeface="Comic Sans MS"/>
              </a:rPr>
              <a:t> </a:t>
            </a:r>
            <a:r>
              <a:rPr lang="en-US" sz="2800" i="1" dirty="0" err="1">
                <a:latin typeface="Comic Sans MS"/>
                <a:cs typeface="Comic Sans MS"/>
              </a:rPr>
              <a:t>Ensinu</a:t>
            </a:r>
            <a:r>
              <a:rPr lang="en-US" sz="2800" i="1" dirty="0">
                <a:latin typeface="Comic Sans MS"/>
                <a:cs typeface="Comic Sans MS"/>
              </a:rPr>
              <a:t> </a:t>
            </a:r>
            <a:r>
              <a:rPr lang="en-US" sz="2800" i="1" dirty="0" err="1">
                <a:latin typeface="Comic Sans MS"/>
                <a:cs typeface="Comic Sans MS"/>
              </a:rPr>
              <a:t>houtu</a:t>
            </a:r>
            <a:r>
              <a:rPr lang="en-US" sz="2800" i="1" dirty="0">
                <a:latin typeface="Comic Sans MS"/>
                <a:cs typeface="Comic Sans MS"/>
              </a:rPr>
              <a:t> </a:t>
            </a:r>
            <a:r>
              <a:rPr lang="en-US" sz="2800" i="1" dirty="0" err="1">
                <a:latin typeface="Comic Sans MS"/>
                <a:cs typeface="Comic Sans MS"/>
              </a:rPr>
              <a:t>hanesan</a:t>
            </a:r>
            <a:r>
              <a:rPr lang="en-US" sz="2800" i="1" dirty="0">
                <a:latin typeface="Comic Sans MS"/>
                <a:cs typeface="Comic Sans MS"/>
              </a:rPr>
              <a:t>; </a:t>
            </a:r>
            <a:r>
              <a:rPr lang="en-US" sz="2800" i="1" dirty="0" err="1">
                <a:latin typeface="Comic Sans MS"/>
                <a:cs typeface="Comic Sans MS"/>
              </a:rPr>
              <a:t>Edukasaun</a:t>
            </a:r>
            <a:r>
              <a:rPr lang="en-US" sz="2800" i="1" dirty="0">
                <a:latin typeface="Comic Sans MS"/>
                <a:cs typeface="Comic Sans MS"/>
              </a:rPr>
              <a:t> Pre-</a:t>
            </a:r>
            <a:r>
              <a:rPr lang="en-US" sz="2800" i="1" dirty="0" err="1">
                <a:latin typeface="Comic Sans MS"/>
                <a:cs typeface="Comic Sans MS"/>
              </a:rPr>
              <a:t>Eskolar,Ensinu</a:t>
            </a:r>
            <a:r>
              <a:rPr lang="en-US" sz="2800" i="1" dirty="0">
                <a:latin typeface="Comic Sans MS"/>
                <a:cs typeface="Comic Sans MS"/>
              </a:rPr>
              <a:t> </a:t>
            </a:r>
            <a:r>
              <a:rPr lang="en-US" sz="2800" i="1" dirty="0" err="1">
                <a:latin typeface="Comic Sans MS"/>
                <a:cs typeface="Comic Sans MS"/>
              </a:rPr>
              <a:t>Basiku</a:t>
            </a:r>
            <a:r>
              <a:rPr lang="en-US" sz="2800" i="1" dirty="0">
                <a:latin typeface="Comic Sans MS"/>
                <a:cs typeface="Comic Sans MS"/>
              </a:rPr>
              <a:t> </a:t>
            </a:r>
            <a:r>
              <a:rPr lang="en-US" sz="2800" i="1" dirty="0" err="1">
                <a:latin typeface="Comic Sans MS"/>
                <a:cs typeface="Comic Sans MS"/>
              </a:rPr>
              <a:t>Centralno</a:t>
            </a:r>
            <a:r>
              <a:rPr lang="en-US" sz="2800" i="1" dirty="0">
                <a:latin typeface="Comic Sans MS"/>
                <a:cs typeface="Comic Sans MS"/>
              </a:rPr>
              <a:t> Filial, </a:t>
            </a:r>
            <a:r>
              <a:rPr lang="en-US" sz="2800" i="1" dirty="0" err="1">
                <a:latin typeface="Comic Sans MS"/>
                <a:cs typeface="Comic Sans MS"/>
              </a:rPr>
              <a:t>Ensinu</a:t>
            </a:r>
            <a:r>
              <a:rPr lang="en-US" sz="2800" i="1" dirty="0">
                <a:latin typeface="Comic Sans MS"/>
                <a:cs typeface="Comic Sans MS"/>
              </a:rPr>
              <a:t> </a:t>
            </a:r>
            <a:r>
              <a:rPr lang="en-US" sz="2800" i="1" dirty="0" err="1">
                <a:latin typeface="Comic Sans MS"/>
                <a:cs typeface="Comic Sans MS"/>
              </a:rPr>
              <a:t>Sekundaria</a:t>
            </a:r>
            <a:r>
              <a:rPr lang="en-US" sz="2800" i="1" dirty="0">
                <a:latin typeface="Comic Sans MS"/>
                <a:cs typeface="Comic Sans MS"/>
              </a:rPr>
              <a:t> </a:t>
            </a:r>
            <a:r>
              <a:rPr lang="en-US" sz="2800" i="1" dirty="0" err="1">
                <a:latin typeface="Comic Sans MS"/>
                <a:cs typeface="Comic Sans MS"/>
              </a:rPr>
              <a:t>Geral</a:t>
            </a:r>
            <a:r>
              <a:rPr lang="en-US" sz="2800" i="1" dirty="0">
                <a:latin typeface="Comic Sans MS"/>
                <a:cs typeface="Comic Sans MS"/>
              </a:rPr>
              <a:t> Central no Filial no </a:t>
            </a:r>
            <a:r>
              <a:rPr lang="en-US" sz="2800" i="1" dirty="0" err="1">
                <a:latin typeface="Comic Sans MS"/>
                <a:cs typeface="Comic Sans MS"/>
              </a:rPr>
              <a:t>mos</a:t>
            </a:r>
            <a:r>
              <a:rPr lang="en-US" sz="2800" i="1" dirty="0">
                <a:latin typeface="Comic Sans MS"/>
                <a:cs typeface="Comic Sans MS"/>
              </a:rPr>
              <a:t> </a:t>
            </a:r>
            <a:r>
              <a:rPr lang="en-US" sz="2800" i="1" dirty="0" err="1">
                <a:latin typeface="Comic Sans MS"/>
                <a:cs typeface="Comic Sans MS"/>
              </a:rPr>
              <a:t>Ensinu</a:t>
            </a:r>
            <a:r>
              <a:rPr lang="en-US" sz="2800" i="1" dirty="0">
                <a:latin typeface="Comic Sans MS"/>
                <a:cs typeface="Comic Sans MS"/>
              </a:rPr>
              <a:t> </a:t>
            </a:r>
            <a:r>
              <a:rPr lang="en-US" sz="2800" i="1" dirty="0" err="1">
                <a:latin typeface="Comic Sans MS"/>
                <a:cs typeface="Comic Sans MS"/>
              </a:rPr>
              <a:t>Tekniku</a:t>
            </a:r>
            <a:r>
              <a:rPr lang="en-US" sz="2800" i="1" dirty="0">
                <a:latin typeface="Comic Sans MS"/>
                <a:cs typeface="Comic Sans MS"/>
              </a:rPr>
              <a:t> </a:t>
            </a:r>
            <a:r>
              <a:rPr lang="en-US" sz="2800" i="1" dirty="0" err="1">
                <a:latin typeface="Comic Sans MS"/>
                <a:cs typeface="Comic Sans MS"/>
              </a:rPr>
              <a:t>Vokasional</a:t>
            </a:r>
            <a:r>
              <a:rPr lang="en-US" sz="2800" i="1" dirty="0">
                <a:latin typeface="Comic Sans MS"/>
                <a:cs typeface="Comic Sans MS"/>
              </a:rPr>
              <a:t> no </a:t>
            </a:r>
            <a:r>
              <a:rPr lang="en-US" sz="2800" i="1" dirty="0" err="1">
                <a:latin typeface="Comic Sans MS"/>
                <a:cs typeface="Comic Sans MS"/>
              </a:rPr>
              <a:t>Fasilidade</a:t>
            </a:r>
            <a:r>
              <a:rPr lang="en-US" sz="2800" i="1" dirty="0">
                <a:latin typeface="Comic Sans MS"/>
                <a:cs typeface="Comic Sans MS"/>
              </a:rPr>
              <a:t> </a:t>
            </a:r>
            <a:r>
              <a:rPr lang="en-US" sz="2800" i="1" dirty="0" err="1">
                <a:latin typeface="Comic Sans MS"/>
                <a:cs typeface="Comic Sans MS"/>
              </a:rPr>
              <a:t>seluk</a:t>
            </a:r>
            <a:r>
              <a:rPr lang="en-US" sz="2800" i="1" dirty="0">
                <a:latin typeface="Comic Sans MS"/>
                <a:cs typeface="Comic Sans MS"/>
              </a:rPr>
              <a:t> </a:t>
            </a:r>
            <a:r>
              <a:rPr lang="en-US" sz="2800" i="1" dirty="0" err="1">
                <a:latin typeface="Comic Sans MS"/>
                <a:cs typeface="Comic Sans MS"/>
              </a:rPr>
              <a:t>nebe</a:t>
            </a:r>
            <a:r>
              <a:rPr lang="en-US" sz="2800" i="1" dirty="0">
                <a:latin typeface="Comic Sans MS"/>
                <a:cs typeface="Comic Sans MS"/>
              </a:rPr>
              <a:t> </a:t>
            </a:r>
            <a:r>
              <a:rPr lang="en-US" sz="2800" i="1" dirty="0" err="1">
                <a:latin typeface="Comic Sans MS"/>
                <a:cs typeface="Comic Sans MS"/>
              </a:rPr>
              <a:t>liga</a:t>
            </a:r>
            <a:r>
              <a:rPr lang="en-US" sz="2800" i="1" dirty="0">
                <a:latin typeface="Comic Sans MS"/>
                <a:cs typeface="Comic Sans MS"/>
              </a:rPr>
              <a:t> </a:t>
            </a:r>
            <a:r>
              <a:rPr lang="en-US" sz="2800" i="1" dirty="0" err="1">
                <a:latin typeface="Comic Sans MS"/>
                <a:cs typeface="Comic Sans MS"/>
              </a:rPr>
              <a:t>ba</a:t>
            </a:r>
            <a:r>
              <a:rPr lang="en-US" sz="2800" i="1" dirty="0">
                <a:latin typeface="Comic Sans MS"/>
                <a:cs typeface="Comic Sans MS"/>
              </a:rPr>
              <a:t>     </a:t>
            </a:r>
          </a:p>
          <a:p>
            <a:pPr algn="just"/>
            <a:r>
              <a:rPr lang="en-US" sz="2800" i="1" dirty="0">
                <a:latin typeface="Comic Sans MS"/>
                <a:cs typeface="Comic Sans MS"/>
              </a:rPr>
              <a:t> </a:t>
            </a:r>
            <a:r>
              <a:rPr lang="en-US" sz="2800" i="1" dirty="0" err="1">
                <a:latin typeface="Comic Sans MS"/>
                <a:cs typeface="Comic Sans MS"/>
              </a:rPr>
              <a:t>Nececidade</a:t>
            </a:r>
            <a:r>
              <a:rPr lang="en-US" sz="2800" i="1" dirty="0">
                <a:latin typeface="Comic Sans MS"/>
                <a:cs typeface="Comic Sans MS"/>
              </a:rPr>
              <a:t>  </a:t>
            </a:r>
            <a:r>
              <a:rPr lang="en-US" sz="2800" i="1" dirty="0" err="1">
                <a:latin typeface="Comic Sans MS"/>
                <a:cs typeface="Comic Sans MS"/>
              </a:rPr>
              <a:t>Eskola</a:t>
            </a:r>
            <a:r>
              <a:rPr lang="en-US" sz="2800" i="1" dirty="0">
                <a:latin typeface="Comic Sans MS"/>
                <a:cs typeface="Comic Sans MS"/>
              </a:rPr>
              <a:t>.</a:t>
            </a:r>
          </a:p>
          <a:p>
            <a:endParaRPr lang="en-US" i="1" dirty="0">
              <a:latin typeface="Comic Sans MS"/>
              <a:cs typeface="Comic Sans M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306" y="459346"/>
            <a:ext cx="8448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i="1" dirty="0" err="1">
                <a:latin typeface="Comic Sans MS"/>
                <a:cs typeface="Comic Sans MS"/>
              </a:rPr>
              <a:t>Servisus</a:t>
            </a:r>
            <a:r>
              <a:rPr lang="en-US" sz="2400" i="1" dirty="0">
                <a:latin typeface="Comic Sans MS"/>
                <a:cs typeface="Comic Sans MS"/>
              </a:rPr>
              <a:t> </a:t>
            </a:r>
            <a:r>
              <a:rPr lang="en-US" sz="2400" i="1" dirty="0" err="1">
                <a:latin typeface="Comic Sans MS"/>
                <a:cs typeface="Comic Sans MS"/>
              </a:rPr>
              <a:t>Infrastrutura</a:t>
            </a:r>
            <a:r>
              <a:rPr lang="en-US" sz="2400" i="1" dirty="0">
                <a:latin typeface="Comic Sans MS"/>
                <a:cs typeface="Comic Sans MS"/>
              </a:rPr>
              <a:t> </a:t>
            </a:r>
            <a:r>
              <a:rPr lang="en-US" sz="2400" i="1" dirty="0" err="1">
                <a:latin typeface="Comic Sans MS"/>
                <a:cs typeface="Comic Sans MS"/>
              </a:rPr>
              <a:t>Edukativa</a:t>
            </a:r>
            <a:r>
              <a:rPr lang="en-US" sz="2400" i="1" dirty="0">
                <a:latin typeface="Comic Sans MS"/>
                <a:cs typeface="Comic Sans MS"/>
              </a:rPr>
              <a:t> </a:t>
            </a:r>
            <a:r>
              <a:rPr lang="en-US" sz="2400" i="1" dirty="0" err="1">
                <a:latin typeface="Comic Sans MS"/>
                <a:cs typeface="Comic Sans MS"/>
              </a:rPr>
              <a:t>Munisipal</a:t>
            </a:r>
            <a:r>
              <a:rPr lang="en-US" sz="2400" i="1" dirty="0">
                <a:latin typeface="Comic Sans MS"/>
                <a:cs typeface="Comic Sans MS"/>
              </a:rPr>
              <a:t> </a:t>
            </a:r>
            <a:r>
              <a:rPr lang="en-US" sz="2400" i="1" dirty="0" err="1">
                <a:latin typeface="Comic Sans MS"/>
                <a:cs typeface="Comic Sans MS"/>
              </a:rPr>
              <a:t>Edukasaun</a:t>
            </a:r>
            <a:r>
              <a:rPr lang="en-US" sz="2400" i="1" dirty="0">
                <a:latin typeface="Comic Sans MS"/>
                <a:cs typeface="Comic Sans MS"/>
              </a:rPr>
              <a:t> </a:t>
            </a:r>
            <a:r>
              <a:rPr lang="en-US" sz="2400" i="1" dirty="0" err="1">
                <a:latin typeface="Comic Sans MS"/>
                <a:cs typeface="Comic Sans MS"/>
              </a:rPr>
              <a:t>Baucau</a:t>
            </a:r>
            <a:r>
              <a:rPr lang="en-US" sz="2400" i="1" dirty="0">
                <a:latin typeface="Comic Sans MS"/>
                <a:cs typeface="Comic Sans MS"/>
              </a:rPr>
              <a:t> </a:t>
            </a:r>
            <a:r>
              <a:rPr lang="en-US" sz="2400" i="1" dirty="0" err="1">
                <a:latin typeface="Comic Sans MS"/>
                <a:cs typeface="Comic Sans MS"/>
              </a:rPr>
              <a:t>nia</a:t>
            </a:r>
            <a:r>
              <a:rPr lang="en-US" sz="2400" i="1" dirty="0">
                <a:latin typeface="Comic Sans MS"/>
                <a:cs typeface="Comic Sans MS"/>
              </a:rPr>
              <a:t> </a:t>
            </a:r>
            <a:r>
              <a:rPr lang="en-US" sz="2400" i="1" dirty="0" err="1">
                <a:latin typeface="Comic Sans MS"/>
                <a:cs typeface="Comic Sans MS"/>
              </a:rPr>
              <a:t>Funsaun</a:t>
            </a:r>
            <a:r>
              <a:rPr lang="en-US" sz="2400" i="1" dirty="0">
                <a:latin typeface="Comic Sans MS"/>
                <a:cs typeface="Comic Sans MS"/>
              </a:rPr>
              <a:t> </a:t>
            </a:r>
            <a:r>
              <a:rPr lang="en-US" sz="2400" i="1" dirty="0" err="1">
                <a:latin typeface="Comic Sans MS"/>
                <a:cs typeface="Comic Sans MS"/>
              </a:rPr>
              <a:t>Prinsipal</a:t>
            </a:r>
            <a:r>
              <a:rPr lang="en-US" sz="2400" i="1" dirty="0">
                <a:latin typeface="Comic Sans MS"/>
                <a:cs typeface="Comic Sans MS"/>
              </a:rPr>
              <a:t>  </a:t>
            </a:r>
            <a:r>
              <a:rPr lang="en-US" sz="2400" i="1" dirty="0" err="1">
                <a:latin typeface="Comic Sans MS"/>
                <a:cs typeface="Comic Sans MS"/>
              </a:rPr>
              <a:t>mak</a:t>
            </a:r>
            <a:r>
              <a:rPr lang="en-US" sz="2400" i="1" dirty="0">
                <a:latin typeface="Comic Sans MS"/>
                <a:cs typeface="Comic Sans MS"/>
              </a:rPr>
              <a:t> :</a:t>
            </a:r>
          </a:p>
        </p:txBody>
      </p:sp>
    </p:spTree>
    <p:extLst>
      <p:ext uri="{BB962C8B-B14F-4D97-AF65-F5344CB8AC3E}">
        <p14:creationId xmlns:p14="http://schemas.microsoft.com/office/powerpoint/2010/main" val="98422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5163" y="894212"/>
            <a:ext cx="792392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omic Sans MS"/>
                <a:cs typeface="Comic Sans MS"/>
              </a:rPr>
              <a:t>Objetivo</a:t>
            </a:r>
            <a:r>
              <a:rPr lang="en-US" sz="2400" dirty="0">
                <a:latin typeface="Comic Sans MS"/>
                <a:cs typeface="Comic Sans MS"/>
              </a:rPr>
              <a:t> : </a:t>
            </a:r>
          </a:p>
          <a:p>
            <a:endParaRPr lang="en-US" sz="2400" dirty="0">
              <a:latin typeface="Comic Sans MS"/>
              <a:cs typeface="Comic Sans MS"/>
            </a:endParaRPr>
          </a:p>
          <a:p>
            <a:pPr marL="457200" indent="-457200">
              <a:buAutoNum type="arabicPeriod"/>
            </a:pPr>
            <a:r>
              <a:rPr lang="en-US" sz="2400" dirty="0" err="1">
                <a:latin typeface="Comic Sans MS"/>
                <a:cs typeface="Comic Sans MS"/>
              </a:rPr>
              <a:t>Atu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bele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hetan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dadus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lolos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kona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kondisaun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Edifisiu</a:t>
            </a:r>
            <a:r>
              <a:rPr lang="en-US" sz="2400" dirty="0">
                <a:latin typeface="Comic Sans MS"/>
                <a:cs typeface="Comic Sans MS"/>
              </a:rPr>
              <a:t>,</a:t>
            </a:r>
          </a:p>
          <a:p>
            <a:r>
              <a:rPr lang="en-US" sz="2400" dirty="0">
                <a:latin typeface="Comic Sans MS"/>
                <a:cs typeface="Comic Sans MS"/>
              </a:rPr>
              <a:t>     </a:t>
            </a:r>
            <a:r>
              <a:rPr lang="en-US" sz="2400" dirty="0" err="1">
                <a:latin typeface="Comic Sans MS"/>
                <a:cs typeface="Comic Sans MS"/>
              </a:rPr>
              <a:t>sintina</a:t>
            </a:r>
            <a:r>
              <a:rPr lang="en-US" sz="2400" dirty="0">
                <a:latin typeface="Comic Sans MS"/>
                <a:cs typeface="Comic Sans MS"/>
              </a:rPr>
              <a:t>, Bee  no </a:t>
            </a:r>
            <a:r>
              <a:rPr lang="en-US" sz="2400" dirty="0" err="1">
                <a:latin typeface="Comic Sans MS"/>
                <a:cs typeface="Comic Sans MS"/>
              </a:rPr>
              <a:t>fasilidade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Fase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liman</a:t>
            </a:r>
            <a:endParaRPr lang="en-US" sz="2400" dirty="0">
              <a:latin typeface="Comic Sans MS"/>
              <a:cs typeface="Comic Sans MS"/>
            </a:endParaRPr>
          </a:p>
          <a:p>
            <a:endParaRPr lang="en-US" sz="2400" dirty="0">
              <a:latin typeface="Comic Sans MS"/>
              <a:cs typeface="Comic Sans MS"/>
            </a:endParaRPr>
          </a:p>
          <a:p>
            <a:r>
              <a:rPr lang="en-US" sz="2400" dirty="0">
                <a:latin typeface="Comic Sans MS"/>
                <a:cs typeface="Comic Sans MS"/>
              </a:rPr>
              <a:t>2. </a:t>
            </a:r>
            <a:r>
              <a:rPr lang="en-US" sz="2400" dirty="0" err="1">
                <a:latin typeface="Comic Sans MS"/>
                <a:cs typeface="Comic Sans MS"/>
              </a:rPr>
              <a:t>Atu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Ajuda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Diretor</a:t>
            </a:r>
            <a:r>
              <a:rPr lang="en-US" sz="2400" dirty="0">
                <a:latin typeface="Comic Sans MS"/>
                <a:cs typeface="Comic Sans MS"/>
              </a:rPr>
              <a:t> da </a:t>
            </a:r>
            <a:r>
              <a:rPr lang="en-US" sz="2400" dirty="0" err="1">
                <a:latin typeface="Comic Sans MS"/>
                <a:cs typeface="Comic Sans MS"/>
              </a:rPr>
              <a:t>Eskola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Basika</a:t>
            </a:r>
            <a:r>
              <a:rPr lang="en-US" sz="2400" dirty="0">
                <a:latin typeface="Comic Sans MS"/>
                <a:cs typeface="Comic Sans MS"/>
              </a:rPr>
              <a:t> Central </a:t>
            </a:r>
            <a:r>
              <a:rPr lang="en-US" sz="2400" dirty="0" err="1">
                <a:latin typeface="Comic Sans MS"/>
                <a:cs typeface="Comic Sans MS"/>
              </a:rPr>
              <a:t>sira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atu</a:t>
            </a:r>
            <a:r>
              <a:rPr lang="en-US" sz="2400" dirty="0">
                <a:latin typeface="Comic Sans MS"/>
                <a:cs typeface="Comic Sans MS"/>
              </a:rPr>
              <a:t>      </a:t>
            </a:r>
          </a:p>
          <a:p>
            <a:r>
              <a:rPr lang="en-US" sz="2400" dirty="0">
                <a:latin typeface="Comic Sans MS"/>
                <a:cs typeface="Comic Sans MS"/>
              </a:rPr>
              <a:t>    halo </a:t>
            </a:r>
            <a:r>
              <a:rPr lang="en-US" sz="2400" dirty="0" err="1">
                <a:latin typeface="Comic Sans MS"/>
                <a:cs typeface="Comic Sans MS"/>
              </a:rPr>
              <a:t>Antisipasaun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ba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Frekuensia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Estudantes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iha</a:t>
            </a:r>
            <a:r>
              <a:rPr lang="en-US" sz="2400" dirty="0">
                <a:latin typeface="Comic Sans MS"/>
                <a:cs typeface="Comic Sans MS"/>
              </a:rPr>
              <a:t>  </a:t>
            </a:r>
          </a:p>
          <a:p>
            <a:r>
              <a:rPr lang="en-US" sz="2400" dirty="0">
                <a:latin typeface="Comic Sans MS"/>
                <a:cs typeface="Comic Sans MS"/>
              </a:rPr>
              <a:t>    </a:t>
            </a:r>
            <a:r>
              <a:rPr lang="en-US" sz="2400" dirty="0" err="1">
                <a:latin typeface="Comic Sans MS"/>
                <a:cs typeface="Comic Sans MS"/>
              </a:rPr>
              <a:t>kada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Centru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ida</a:t>
            </a:r>
            <a:r>
              <a:rPr lang="en-US" sz="2400" dirty="0">
                <a:latin typeface="Comic Sans MS"/>
                <a:cs typeface="Comic Sans MS"/>
              </a:rPr>
              <a:t>  </a:t>
            </a:r>
          </a:p>
          <a:p>
            <a:r>
              <a:rPr lang="en-US" sz="2400" dirty="0">
                <a:latin typeface="Comic Sans MS"/>
                <a:cs typeface="Comic Sans MS"/>
              </a:rPr>
              <a:t>    </a:t>
            </a:r>
          </a:p>
          <a:p>
            <a:r>
              <a:rPr lang="en-US" sz="2400" dirty="0">
                <a:latin typeface="Comic Sans MS"/>
                <a:cs typeface="Comic Sans MS"/>
              </a:rPr>
              <a:t>3. </a:t>
            </a:r>
            <a:r>
              <a:rPr lang="en-US" sz="2400" dirty="0" err="1">
                <a:latin typeface="Comic Sans MS"/>
                <a:cs typeface="Comic Sans MS"/>
              </a:rPr>
              <a:t>Sai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mos</a:t>
            </a:r>
            <a:r>
              <a:rPr lang="en-US" sz="2400" dirty="0">
                <a:latin typeface="Comic Sans MS"/>
                <a:cs typeface="Comic Sans MS"/>
              </a:rPr>
              <a:t> Base de </a:t>
            </a:r>
            <a:r>
              <a:rPr lang="en-US" sz="2400" dirty="0" err="1">
                <a:latin typeface="Comic Sans MS"/>
                <a:cs typeface="Comic Sans MS"/>
              </a:rPr>
              <a:t>Dadus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ba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Edukasaun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Munisipal</a:t>
            </a:r>
            <a:r>
              <a:rPr lang="en-US" sz="2400" dirty="0">
                <a:latin typeface="Comic Sans MS"/>
                <a:cs typeface="Comic Sans MS"/>
              </a:rPr>
              <a:t>  </a:t>
            </a:r>
          </a:p>
          <a:p>
            <a:endParaRPr lang="en-US" sz="2400" dirty="0">
              <a:latin typeface="Comic Sans MS"/>
              <a:cs typeface="Comic Sans MS"/>
            </a:endParaRPr>
          </a:p>
          <a:p>
            <a:r>
              <a:rPr lang="en-US" sz="2400" dirty="0">
                <a:latin typeface="Comic Sans MS"/>
                <a:cs typeface="Comic Sans MS"/>
              </a:rPr>
              <a:t>4. </a:t>
            </a:r>
            <a:r>
              <a:rPr lang="en-US" sz="2400" dirty="0" err="1">
                <a:latin typeface="Comic Sans MS"/>
                <a:cs typeface="Comic Sans MS"/>
              </a:rPr>
              <a:t>Sai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mos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Dadus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ba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infestimentu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ba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Kada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Tinan</a:t>
            </a:r>
            <a:r>
              <a:rPr lang="en-US" sz="2400" dirty="0">
                <a:latin typeface="Comic Sans MS"/>
                <a:cs typeface="Comic Sans MS"/>
              </a:rPr>
              <a:t> </a:t>
            </a:r>
            <a:r>
              <a:rPr lang="en-US" sz="2400" dirty="0" err="1">
                <a:latin typeface="Comic Sans MS"/>
                <a:cs typeface="Comic Sans MS"/>
              </a:rPr>
              <a:t>Fiskal</a:t>
            </a:r>
            <a:endParaRPr lang="en-US" sz="2400" dirty="0">
              <a:latin typeface="Comic Sans MS"/>
              <a:cs typeface="Comic Sans MS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4060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5605" y="720281"/>
            <a:ext cx="6653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mic Sans MS"/>
                <a:cs typeface="Comic Sans MS"/>
              </a:rPr>
              <a:t>IDENTIFIKASAUN BA KONDISAUN SALA AULA IHA NIVEL DE ESKOLARIDADE HOTU-HOUTU MAK 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8755" y="2552090"/>
            <a:ext cx="87952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n-US" dirty="0">
                <a:latin typeface="Comic Sans MS"/>
                <a:cs typeface="Comic Sans MS"/>
              </a:rPr>
              <a:t>EDUKASAUN PRE-ESKOLAR PUBLICO KATOLIKA NO KOMONIDADE(27+11+3=41) IHA  ESKOLA </a:t>
            </a:r>
          </a:p>
          <a:p>
            <a:pPr marL="342900" indent="-342900">
              <a:buAutoNum type="alphaUcPeriod"/>
            </a:pPr>
            <a:r>
              <a:rPr lang="en-US" dirty="0">
                <a:latin typeface="Comic Sans MS"/>
                <a:cs typeface="Comic Sans MS"/>
              </a:rPr>
              <a:t>ENSINU BASIKU </a:t>
            </a:r>
            <a:r>
              <a:rPr lang="en-US">
                <a:latin typeface="Comic Sans MS"/>
                <a:cs typeface="Comic Sans MS"/>
              </a:rPr>
              <a:t>PUBLIKA 115 ESKOLA</a:t>
            </a:r>
            <a:endParaRPr lang="en-US" dirty="0">
              <a:latin typeface="Comic Sans MS"/>
              <a:cs typeface="Comic Sans MS"/>
            </a:endParaRPr>
          </a:p>
          <a:p>
            <a:pPr marL="342900" indent="-342900">
              <a:buAutoNum type="alphaUcPeriod"/>
            </a:pPr>
            <a:r>
              <a:rPr lang="en-US" dirty="0">
                <a:latin typeface="Comic Sans MS"/>
                <a:cs typeface="Comic Sans MS"/>
              </a:rPr>
              <a:t>ENSINU BASIKU KATOLKA 67 ESKOLA </a:t>
            </a:r>
          </a:p>
          <a:p>
            <a:pPr marL="342900" indent="-342900">
              <a:buAutoNum type="alphaUcPeriod"/>
            </a:pPr>
            <a:r>
              <a:rPr lang="en-US" dirty="0">
                <a:latin typeface="Comic Sans MS"/>
                <a:cs typeface="Comic Sans MS"/>
              </a:rPr>
              <a:t>ENSINU BASIKU KOMUNIDADE 2 ESKOLAS</a:t>
            </a:r>
          </a:p>
          <a:p>
            <a:pPr marL="342900" indent="-342900">
              <a:buAutoNum type="alphaUcPeriod"/>
            </a:pPr>
            <a:r>
              <a:rPr lang="en-US" dirty="0">
                <a:latin typeface="Comic Sans MS"/>
                <a:cs typeface="Comic Sans MS"/>
              </a:rPr>
              <a:t>ENSINU SEKUNDARIA JERAL PUBLIKA 16 ESKOLA </a:t>
            </a:r>
          </a:p>
          <a:p>
            <a:pPr marL="342900" indent="-342900">
              <a:buAutoNum type="alphaUcPeriod"/>
            </a:pPr>
            <a:r>
              <a:rPr lang="en-US" dirty="0">
                <a:latin typeface="Comic Sans MS"/>
                <a:cs typeface="Comic Sans MS"/>
              </a:rPr>
              <a:t>ENSINU SEKUNDARIA JERAL KATOLIKA NO PRIVADU (6+2)ESKOLA </a:t>
            </a:r>
          </a:p>
          <a:p>
            <a:pPr marL="342900" indent="-342900">
              <a:buAutoNum type="alphaUcPeriod"/>
            </a:pPr>
            <a:r>
              <a:rPr lang="en-US" dirty="0">
                <a:latin typeface="Comic Sans MS"/>
                <a:cs typeface="Comic Sans MS"/>
              </a:rPr>
              <a:t>ENSINU TEKNIKU VOKASIONAL PUBLIKA 1 ESKOLA </a:t>
            </a:r>
          </a:p>
          <a:p>
            <a:pPr marL="342900" indent="-342900">
              <a:buAutoNum type="alphaUcPeriod"/>
            </a:pPr>
            <a:r>
              <a:rPr lang="en-US" dirty="0">
                <a:latin typeface="Comic Sans MS"/>
                <a:cs typeface="Comic Sans MS"/>
              </a:rPr>
              <a:t>ENSINU TEKNIKU VOKASIONAL KATOLIKA NO PRIVADU IHA (2+2) ESKOLA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8751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9056" y="376264"/>
            <a:ext cx="2867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pple Chancery"/>
                <a:cs typeface="Apple Chancery"/>
              </a:rPr>
              <a:t>EDUKASAUN PRE-ESKOLAR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980895"/>
              </p:ext>
            </p:extLst>
          </p:nvPr>
        </p:nvGraphicFramePr>
        <p:xfrm>
          <a:off x="269056" y="776043"/>
          <a:ext cx="8679452" cy="2269343"/>
        </p:xfrm>
        <a:graphic>
          <a:graphicData uri="http://schemas.openxmlformats.org/drawingml/2006/table">
            <a:tbl>
              <a:tblPr/>
              <a:tblGrid>
                <a:gridCol w="417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90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72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93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29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714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115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83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3836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361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0361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6426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1705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1475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46520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90" marR="7990" marT="7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90" marR="7990" marT="7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90" marR="7990" marT="7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90" marR="7990" marT="7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90" marR="7990" marT="7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90" marR="7990" marT="7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90" marR="7990" marT="7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90" marR="7990" marT="7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90" marR="7990" marT="7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90" marR="7990" marT="7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90" marR="7990" marT="7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90" marR="7990" marT="7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90" marR="7990" marT="7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90" marR="7990" marT="7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90" marR="7990" marT="7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689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Esttd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1426 Ita Presija deit 48 Sala Aula atu akomula hotu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edefisio</a:t>
                      </a:r>
                      <a:endParaRPr lang="hr-HR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75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 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126"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Edukasaun</a:t>
                      </a:r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tr-T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Pre-Eskolar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30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1426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50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16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20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14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18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22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12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da-DK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Edifisiu</a:t>
                      </a:r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512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62%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44%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10%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8%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38%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9626340"/>
              </p:ext>
            </p:extLst>
          </p:nvPr>
        </p:nvGraphicFramePr>
        <p:xfrm>
          <a:off x="269056" y="3145599"/>
          <a:ext cx="8679452" cy="2649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4784120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9137080"/>
              </p:ext>
            </p:extLst>
          </p:nvPr>
        </p:nvGraphicFramePr>
        <p:xfrm>
          <a:off x="363129" y="593509"/>
          <a:ext cx="8585379" cy="2957483"/>
        </p:xfrm>
        <a:graphic>
          <a:graphicData uri="http://schemas.openxmlformats.org/drawingml/2006/table">
            <a:tbl>
              <a:tblPr/>
              <a:tblGrid>
                <a:gridCol w="373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2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94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16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52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27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121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659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06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8063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997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5922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4874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980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3893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96047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17714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51" marR="7251" marT="72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51" marR="7251" marT="72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51" marR="7251" marT="72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51" marR="7251" marT="72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51" marR="7251" marT="72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51" marR="7251" marT="72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51" marR="7251" marT="72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51" marR="7251" marT="72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51" marR="7251" marT="72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51" marR="7251" marT="72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51" marR="7251" marT="72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51" marR="7251" marT="72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51" marR="7251" marT="72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51" marR="7251" marT="72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51" marR="7251" marT="72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3486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Esttd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1986 Ita Presija deit 50 sala Aula atu akomula hotu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EDefisio</a:t>
                      </a:r>
                      <a:endParaRPr lang="hr-HR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Sala Aula Existe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45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 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800"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ro-R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Nu. 1 Tirilolo 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7251" marR="7251" marT="72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1986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62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41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15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15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80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Edifisiu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14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422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66%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24%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10%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251" marR="7251" marT="72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8033182"/>
              </p:ext>
            </p:extLst>
          </p:nvPr>
        </p:nvGraphicFramePr>
        <p:xfrm>
          <a:off x="363129" y="3617751"/>
          <a:ext cx="8585379" cy="2672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53719" y="330382"/>
            <a:ext cx="3518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ENSINU BASIKU CENTRAL NO FILIAL </a:t>
            </a:r>
          </a:p>
        </p:txBody>
      </p:sp>
    </p:spTree>
    <p:extLst>
      <p:ext uri="{BB962C8B-B14F-4D97-AF65-F5344CB8AC3E}">
        <p14:creationId xmlns:p14="http://schemas.microsoft.com/office/powerpoint/2010/main" val="166195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286347"/>
              </p:ext>
            </p:extLst>
          </p:nvPr>
        </p:nvGraphicFramePr>
        <p:xfrm>
          <a:off x="457200" y="940660"/>
          <a:ext cx="8229601" cy="2516267"/>
        </p:xfrm>
        <a:graphic>
          <a:graphicData uri="http://schemas.openxmlformats.org/drawingml/2006/table">
            <a:tbl>
              <a:tblPr/>
              <a:tblGrid>
                <a:gridCol w="385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2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1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83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47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625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6215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9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020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39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39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3658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3658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4926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73375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23" marR="7823" marT="78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23" marR="7823" marT="78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23" marR="7823" marT="78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23" marR="7823" marT="78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23" marR="7823" marT="78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23" marR="7823" marT="78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23" marR="7823" marT="78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23" marR="7823" marT="78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23" marR="7823" marT="78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23" marR="7823" marT="78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23" marR="7823" marT="78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23" marR="7823" marT="78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23" marR="7823" marT="78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23" marR="7823" marT="78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23" marR="7823" marT="78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316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05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05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05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05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Esttd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2501 Ita Presija deit 63 sala Aula atu akomula hotu</a:t>
                      </a:r>
                      <a:endParaRPr lang="en-US" sz="105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05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r>
                        <a:rPr lang="en-US" sz="105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Edefisio</a:t>
                      </a:r>
                      <a:endParaRPr lang="hr-HR" sz="105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05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 </a:t>
                      </a:r>
                      <a:r>
                        <a:rPr lang="en-US" sz="105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05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05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05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401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 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05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725"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ro-R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no.3 Vila Nova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7823" marR="7823" marT="78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2501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45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27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15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18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15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21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72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05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Edifisiu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15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9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272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71%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42%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24%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5%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29%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823" marR="7823" marT="78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0261463"/>
              </p:ext>
            </p:extLst>
          </p:nvPr>
        </p:nvGraphicFramePr>
        <p:xfrm>
          <a:off x="457200" y="3533184"/>
          <a:ext cx="8229601" cy="2660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0985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xmlns:p14="http://schemas.microsoft.com/office/powerpoint/2010/main"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445669"/>
              </p:ext>
            </p:extLst>
          </p:nvPr>
        </p:nvGraphicFramePr>
        <p:xfrm>
          <a:off x="269058" y="975935"/>
          <a:ext cx="8761762" cy="2295724"/>
        </p:xfrm>
        <a:graphic>
          <a:graphicData uri="http://schemas.openxmlformats.org/drawingml/2006/table">
            <a:tbl>
              <a:tblPr/>
              <a:tblGrid>
                <a:gridCol w="433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43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4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47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29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768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84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22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7478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5320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1761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168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1006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2226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2624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84151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6100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46041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40" marR="8140" marT="8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40" marR="8140" marT="8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40" marR="8140" marT="8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40" marR="8140" marT="8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40" marR="8140" marT="8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40" marR="8140" marT="8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40" marR="8140" marT="8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40" marR="8140" marT="8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40" marR="8140" marT="8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40" marR="8140" marT="8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40" marR="8140" marT="8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40" marR="8140" marT="8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40" marR="8140" marT="8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40" marR="8140" marT="8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40" marR="8140" marT="8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9596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05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05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05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Esttd</a:t>
                      </a:r>
                      <a:endParaRPr lang="es-ES_tradnl" sz="105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1419 Ita Presija deit 36 sala Aula atu akomula hotu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Edefisio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hr-HR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is-IS" sz="9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</a:t>
                      </a:r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pt-BR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Atu</a:t>
                      </a:r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Resolve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239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.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23"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ro-R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Uailili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8140" marR="8140" marT="8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1419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56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26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18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12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18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12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2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Edifisiu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19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9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2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47%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32%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21%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8140" marR="8140" marT="81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316470"/>
              </p:ext>
            </p:extLst>
          </p:nvPr>
        </p:nvGraphicFramePr>
        <p:xfrm>
          <a:off x="269058" y="3361764"/>
          <a:ext cx="8761762" cy="2614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535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548466"/>
              </p:ext>
            </p:extLst>
          </p:nvPr>
        </p:nvGraphicFramePr>
        <p:xfrm>
          <a:off x="316094" y="587909"/>
          <a:ext cx="8702967" cy="2763192"/>
        </p:xfrm>
        <a:graphic>
          <a:graphicData uri="http://schemas.openxmlformats.org/drawingml/2006/table">
            <a:tbl>
              <a:tblPr/>
              <a:tblGrid>
                <a:gridCol w="549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36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60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57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91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3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627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627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386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2903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5386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812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0257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07098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45" marR="7845" marT="78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45" marR="7845" marT="78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45" marR="7845" marT="78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45" marR="7845" marT="78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45" marR="7845" marT="78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45" marR="7845" marT="78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45" marR="7845" marT="78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45" marR="7845" marT="78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45" marR="7845" marT="78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45" marR="7845" marT="78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45" marR="7845" marT="78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45" marR="7845" marT="78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45" marR="7845" marT="78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45" marR="7845" marT="78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45" marR="7845" marT="78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35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Esttd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780 Ita Presija deit 20 sala Aula atu akomula hotu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Edefisio</a:t>
                      </a:r>
                      <a:endParaRPr lang="hr-HR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</a:t>
                      </a: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pt-BR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Atu</a:t>
                      </a: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Resolve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93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 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936"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ro-R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Gari-Uai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780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21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9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93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Edifisiu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93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43%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29%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28%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845" marR="7845" marT="78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0116114"/>
              </p:ext>
            </p:extLst>
          </p:nvPr>
        </p:nvGraphicFramePr>
        <p:xfrm>
          <a:off x="316094" y="3429000"/>
          <a:ext cx="8702967" cy="2724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977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104775"/>
              </p:ext>
            </p:extLst>
          </p:nvPr>
        </p:nvGraphicFramePr>
        <p:xfrm>
          <a:off x="339611" y="690998"/>
          <a:ext cx="8573620" cy="2610329"/>
        </p:xfrm>
        <a:graphic>
          <a:graphicData uri="http://schemas.openxmlformats.org/drawingml/2006/table">
            <a:tbl>
              <a:tblPr/>
              <a:tblGrid>
                <a:gridCol w="478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59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99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92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4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33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329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996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925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92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023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5897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232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6070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2602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71141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7" marR="6887" marT="68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7" marR="6887" marT="68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7" marR="6887" marT="68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7" marR="6887" marT="68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7" marR="6887" marT="68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7" marR="6887" marT="68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7" marR="6887" marT="68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7" marR="6887" marT="68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7" marR="6887" marT="68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7" marR="6887" marT="68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7" marR="6887" marT="68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7" marR="6887" marT="68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7" marR="6887" marT="68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7" marR="6887" marT="68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7" marR="6887" marT="68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107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Esttd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1993 ita presija deit 50 sala aula atu akomula hotu</a:t>
                      </a:r>
                      <a:endParaRPr lang="en-US" sz="10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0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0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r>
                        <a:rPr lang="en-US" sz="10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edefisio</a:t>
                      </a:r>
                      <a:endParaRPr lang="hr-HR" sz="10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</a:t>
                      </a: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pt-BR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Atu</a:t>
                      </a: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Resolve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284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 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599"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ro-RO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Aubaca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1993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63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36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12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15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12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15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599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Edifisiu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21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12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599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57%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19%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24%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6887" marR="6887" marT="68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9832286"/>
              </p:ext>
            </p:extLst>
          </p:nvPr>
        </p:nvGraphicFramePr>
        <p:xfrm>
          <a:off x="339611" y="3268793"/>
          <a:ext cx="8573621" cy="2845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5874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185615"/>
              </p:ext>
            </p:extLst>
          </p:nvPr>
        </p:nvGraphicFramePr>
        <p:xfrm>
          <a:off x="282215" y="823079"/>
          <a:ext cx="8631017" cy="2436431"/>
        </p:xfrm>
        <a:graphic>
          <a:graphicData uri="http://schemas.openxmlformats.org/drawingml/2006/table">
            <a:tbl>
              <a:tblPr/>
              <a:tblGrid>
                <a:gridCol w="50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1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6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03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8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231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14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9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790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676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444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3507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980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9397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67450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361" marR="7361" marT="73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361" marR="7361" marT="73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361" marR="7361" marT="73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361" marR="7361" marT="73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361" marR="7361" marT="73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361" marR="7361" marT="73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361" marR="7361" marT="73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361" marR="7361" marT="73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361" marR="7361" marT="73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361" marR="7361" marT="73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361" marR="7361" marT="73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361" marR="7361" marT="73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361" marR="7361" marT="73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361" marR="7361" marT="73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361" marR="7361" marT="73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917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Esttd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736 Ita Presija deit 19 sala Aula atu akomula hotu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l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l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l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     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Edefisio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54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.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429"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ro-RO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Seisal 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736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30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19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429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Edifisiu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429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63%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17%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20%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361" marR="7361" marT="73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445251"/>
              </p:ext>
            </p:extLst>
          </p:nvPr>
        </p:nvGraphicFramePr>
        <p:xfrm>
          <a:off x="282214" y="3259510"/>
          <a:ext cx="8631018" cy="2657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150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994743"/>
              </p:ext>
            </p:extLst>
          </p:nvPr>
        </p:nvGraphicFramePr>
        <p:xfrm>
          <a:off x="258696" y="670219"/>
          <a:ext cx="8572222" cy="2328134"/>
        </p:xfrm>
        <a:graphic>
          <a:graphicData uri="http://schemas.openxmlformats.org/drawingml/2006/table">
            <a:tbl>
              <a:tblPr/>
              <a:tblGrid>
                <a:gridCol w="4720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0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99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10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20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545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72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7627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7627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153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3707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822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630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6838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4891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248748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39" marR="6939" marT="69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39" marR="6939" marT="69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39" marR="6939" marT="69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39" marR="6939" marT="69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39" marR="6939" marT="69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39" marR="6939" marT="69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39" marR="6939" marT="69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39" marR="6939" marT="69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39" marR="6939" marT="69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39" marR="6939" marT="69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39" marR="6939" marT="69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39" marR="6939" marT="69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39" marR="6939" marT="69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39" marR="6939" marT="69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39" marR="6939" marT="69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933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Esttd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668 Ita Presija deit 17 sala Aula atu akomula hotu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Edefisio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312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248"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ro-R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Soba Laga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668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24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12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24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Edifisiu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24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50%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25%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25%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6939" marR="6939" marT="69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4814851"/>
              </p:ext>
            </p:extLst>
          </p:nvPr>
        </p:nvGraphicFramePr>
        <p:xfrm>
          <a:off x="258696" y="3092419"/>
          <a:ext cx="8701570" cy="2669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9015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995666"/>
              </p:ext>
            </p:extLst>
          </p:nvPr>
        </p:nvGraphicFramePr>
        <p:xfrm>
          <a:off x="246939" y="764285"/>
          <a:ext cx="8642775" cy="2598576"/>
        </p:xfrm>
        <a:graphic>
          <a:graphicData uri="http://schemas.openxmlformats.org/drawingml/2006/table">
            <a:tbl>
              <a:tblPr/>
              <a:tblGrid>
                <a:gridCol w="4755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19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50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35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8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06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266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50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66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66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420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9461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3921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8066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9517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68519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287483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2" marR="6852" marT="68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2" marR="6852" marT="68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2" marR="6852" marT="68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2" marR="6852" marT="68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2" marR="6852" marT="68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2" marR="6852" marT="68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2" marR="6852" marT="68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2" marR="6852" marT="68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2" marR="6852" marT="68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2" marR="6852" marT="68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2" marR="6852" marT="68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2" marR="6852" marT="68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2" marR="6852" marT="68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2" marR="6852" marT="68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2" marR="6852" marT="68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177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Esttd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976 Ita Presija deit 25 sala Aula atu akomula hotu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Edefisio</a:t>
                      </a:r>
                      <a:endParaRPr lang="hr-HR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479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479"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ro-RO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Borudua Atelari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6852" marR="6852" marT="68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976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39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25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9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9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479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Edifisiu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13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9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479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64%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23%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13%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6852" marR="6852" marT="68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109749"/>
              </p:ext>
            </p:extLst>
          </p:nvPr>
        </p:nvGraphicFramePr>
        <p:xfrm>
          <a:off x="246939" y="3416192"/>
          <a:ext cx="8642776" cy="256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89758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953932"/>
              </p:ext>
            </p:extLst>
          </p:nvPr>
        </p:nvGraphicFramePr>
        <p:xfrm>
          <a:off x="411562" y="470329"/>
          <a:ext cx="8442875" cy="2422200"/>
        </p:xfrm>
        <a:graphic>
          <a:graphicData uri="http://schemas.openxmlformats.org/drawingml/2006/table">
            <a:tbl>
              <a:tblPr/>
              <a:tblGrid>
                <a:gridCol w="511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9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51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21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21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15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90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28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7062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216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489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5216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2992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4097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6347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09" marR="7509" marT="7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09" marR="7509" marT="7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09" marR="7509" marT="7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09" marR="7509" marT="7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09" marR="7509" marT="7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09" marR="7509" marT="7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09" marR="7509" marT="7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09" marR="7509" marT="7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09" marR="7509" marT="7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09" marR="7509" marT="7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09" marR="7509" marT="7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09" marR="7509" marT="7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09" marR="7509" marT="7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09" marR="7509" marT="7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09" marR="7509" marT="7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9454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Eskla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Esttd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743 Ita Presija deit 19 sala Aula atu akomula hotu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Edefisio</a:t>
                      </a:r>
                      <a:endParaRPr lang="hr-HR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478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 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.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830"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ro-R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Buawa Lavateri 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743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33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13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11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9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11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9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383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Edifisiu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82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39%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33%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28%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509" marR="7509" marT="75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4171718"/>
              </p:ext>
            </p:extLst>
          </p:nvPr>
        </p:nvGraphicFramePr>
        <p:xfrm>
          <a:off x="411562" y="2954793"/>
          <a:ext cx="8442875" cy="264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189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832018"/>
              </p:ext>
            </p:extLst>
          </p:nvPr>
        </p:nvGraphicFramePr>
        <p:xfrm>
          <a:off x="351370" y="705492"/>
          <a:ext cx="8585379" cy="2622092"/>
        </p:xfrm>
        <a:graphic>
          <a:graphicData uri="http://schemas.openxmlformats.org/drawingml/2006/table">
            <a:tbl>
              <a:tblPr/>
              <a:tblGrid>
                <a:gridCol w="406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55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35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93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10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63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961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35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827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827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499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2913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4499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8361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8387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8466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1" marR="7801" marT="78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1" marR="7801" marT="78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1" marR="7801" marT="78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1" marR="7801" marT="78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1" marR="7801" marT="78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1" marR="7801" marT="78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1" marR="7801" marT="78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1" marR="7801" marT="78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1" marR="7801" marT="78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1" marR="7801" marT="78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1" marR="7801" marT="78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1" marR="7801" marT="78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1" marR="7801" marT="78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1" marR="7801" marT="78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1" marR="7801" marT="78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6362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Esttd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522 Ita Presija deit 14 sala Aula atu akomula hotu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Edefisio</a:t>
                      </a:r>
                      <a:endParaRPr lang="hr-HR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546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 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532"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ro-RO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Vila Baguia 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7801" marR="7801" marT="78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522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30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21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532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Edifisiu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532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70%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20%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10%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801" marR="7801" marT="78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8460192"/>
              </p:ext>
            </p:extLst>
          </p:nvPr>
        </p:nvGraphicFramePr>
        <p:xfrm>
          <a:off x="351370" y="3327584"/>
          <a:ext cx="8585379" cy="2771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1287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241734"/>
              </p:ext>
            </p:extLst>
          </p:nvPr>
        </p:nvGraphicFramePr>
        <p:xfrm>
          <a:off x="235178" y="529119"/>
          <a:ext cx="8748608" cy="2727917"/>
        </p:xfrm>
        <a:graphic>
          <a:graphicData uri="http://schemas.openxmlformats.org/drawingml/2006/table">
            <a:tbl>
              <a:tblPr/>
              <a:tblGrid>
                <a:gridCol w="4143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8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63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47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12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887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83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43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43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436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7236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654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0242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2698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5859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0287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55" marR="7655" marT="76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55" marR="7655" marT="76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55" marR="7655" marT="76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55" marR="7655" marT="76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55" marR="7655" marT="76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55" marR="7655" marT="76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55" marR="7655" marT="76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55" marR="7655" marT="76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55" marR="7655" marT="76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55" marR="7655" marT="76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55" marR="7655" marT="76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55" marR="7655" marT="76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55" marR="7655" marT="76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55" marR="7655" marT="76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55" marR="7655" marT="76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636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Esttd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444 Ita Presija deit 12 sala Aula atu akomula hotu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Edefisio</a:t>
                      </a:r>
                      <a:endParaRPr lang="hr-HR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431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.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029"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ro-R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Osso-Huna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444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31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17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17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029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Edifisiu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11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029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26%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19%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55%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55" marR="7655" marT="76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7996890"/>
              </p:ext>
            </p:extLst>
          </p:nvPr>
        </p:nvGraphicFramePr>
        <p:xfrm>
          <a:off x="235178" y="3289891"/>
          <a:ext cx="8748608" cy="2959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23475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402715"/>
              </p:ext>
            </p:extLst>
          </p:nvPr>
        </p:nvGraphicFramePr>
        <p:xfrm>
          <a:off x="199902" y="611428"/>
          <a:ext cx="8736850" cy="2351650"/>
        </p:xfrm>
        <a:graphic>
          <a:graphicData uri="http://schemas.openxmlformats.org/drawingml/2006/table">
            <a:tbl>
              <a:tblPr/>
              <a:tblGrid>
                <a:gridCol w="399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05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60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45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45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91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327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60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15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3892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841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1760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841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8991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6452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23421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25521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29" marR="7529" marT="75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29" marR="7529" marT="75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29" marR="7529" marT="75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29" marR="7529" marT="75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29" marR="7529" marT="75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29" marR="7529" marT="75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29" marR="7529" marT="75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29" marR="7529" marT="75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29" marR="7529" marT="75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29" marR="7529" marT="75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29" marR="7529" marT="75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29" marR="7529" marT="75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29" marR="7529" marT="75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29" marR="7529" marT="75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29" marR="7529" marT="75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156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Esttd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1066 Ita Presija deit 27 sala Aula atu akomula 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Hotu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Edefisio</a:t>
                      </a:r>
                      <a:endParaRPr lang="hr-HR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4284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3332"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ro-R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Letemumu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13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1066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66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28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23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15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15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332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Edifisiu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22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3332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42%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35%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23%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529" marR="7529" marT="75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5250716"/>
              </p:ext>
            </p:extLst>
          </p:nvPr>
        </p:nvGraphicFramePr>
        <p:xfrm>
          <a:off x="199902" y="3029828"/>
          <a:ext cx="8944098" cy="2435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4589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162991"/>
              </p:ext>
            </p:extLst>
          </p:nvPr>
        </p:nvGraphicFramePr>
        <p:xfrm>
          <a:off x="246934" y="858353"/>
          <a:ext cx="8772128" cy="2669122"/>
        </p:xfrm>
        <a:graphic>
          <a:graphicData uri="http://schemas.openxmlformats.org/drawingml/2006/table">
            <a:tbl>
              <a:tblPr/>
              <a:tblGrid>
                <a:gridCol w="405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29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4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3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77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779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7297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752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225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351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5694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7729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7378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9172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6607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277841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885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Eskla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Esttd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889 Ita Presija deit 23 ala Aula atu akomula hotu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Edefisio</a:t>
                      </a:r>
                      <a:endParaRPr lang="hr-HR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Sala Aula  Existe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346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 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977"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ro-R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Laisorulai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889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60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33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12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15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27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97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Edifisiu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20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9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97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55%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20%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25%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652864"/>
              </p:ext>
            </p:extLst>
          </p:nvPr>
        </p:nvGraphicFramePr>
        <p:xfrm>
          <a:off x="246934" y="3527475"/>
          <a:ext cx="8760368" cy="256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7535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017923"/>
              </p:ext>
            </p:extLst>
          </p:nvPr>
        </p:nvGraphicFramePr>
        <p:xfrm>
          <a:off x="233781" y="846594"/>
          <a:ext cx="8550104" cy="2422662"/>
        </p:xfrm>
        <a:graphic>
          <a:graphicData uri="http://schemas.openxmlformats.org/drawingml/2006/table">
            <a:tbl>
              <a:tblPr/>
              <a:tblGrid>
                <a:gridCol w="403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3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3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92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1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833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30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034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499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0316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8642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8724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0079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2332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8221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243025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377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Esttd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874 Ita Presija deit 22 ala Aula atu akomula hotu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Edefisio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23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235"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ro-R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Afaca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23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Edifisiu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23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682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6407137"/>
              </p:ext>
            </p:extLst>
          </p:nvPr>
        </p:nvGraphicFramePr>
        <p:xfrm>
          <a:off x="233781" y="3051684"/>
          <a:ext cx="8550104" cy="2945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9554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301453"/>
              </p:ext>
            </p:extLst>
          </p:nvPr>
        </p:nvGraphicFramePr>
        <p:xfrm>
          <a:off x="352768" y="752528"/>
          <a:ext cx="8535331" cy="2528022"/>
        </p:xfrm>
        <a:graphic>
          <a:graphicData uri="http://schemas.openxmlformats.org/drawingml/2006/table">
            <a:tbl>
              <a:tblPr/>
              <a:tblGrid>
                <a:gridCol w="409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42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5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34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66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20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062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951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7849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7849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711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1794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1711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784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5531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8047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93" marR="7793" marT="77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881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Eskla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Esttd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1062 Ita Presija deit 27 ala Aula atu akomula hotu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Edefisio</a:t>
                      </a:r>
                      <a:endParaRPr lang="hr-HR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66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.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666"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ro-RO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Binagari Vemasse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7793" marR="7793" marT="77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1062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49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36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12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12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66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Edifisiu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17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12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66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74%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24%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2%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793" marR="7793" marT="77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0885997"/>
              </p:ext>
            </p:extLst>
          </p:nvPr>
        </p:nvGraphicFramePr>
        <p:xfrm>
          <a:off x="352768" y="3322123"/>
          <a:ext cx="8535331" cy="256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873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2507525"/>
              </p:ext>
            </p:extLst>
          </p:nvPr>
        </p:nvGraphicFramePr>
        <p:xfrm>
          <a:off x="127950" y="811319"/>
          <a:ext cx="8808799" cy="2433957"/>
        </p:xfrm>
        <a:graphic>
          <a:graphicData uri="http://schemas.openxmlformats.org/drawingml/2006/table">
            <a:tbl>
              <a:tblPr/>
              <a:tblGrid>
                <a:gridCol w="3826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6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58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54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2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162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58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37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4657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932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932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6932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8267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1047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34560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13" marR="7213" marT="72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112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Eskla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Esttd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1916 Ita Presija deit 48 ala Aula atu akomula hotu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Edefisio</a:t>
                      </a:r>
                      <a:endParaRPr lang="hr-HR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48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 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935"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ro-R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Uaibua Venilale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1916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36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25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12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17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93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Edifisiu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12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9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93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75%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52%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12%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11%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25%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213" marR="7213" marT="72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6944940"/>
              </p:ext>
            </p:extLst>
          </p:nvPr>
        </p:nvGraphicFramePr>
        <p:xfrm>
          <a:off x="127950" y="3298607"/>
          <a:ext cx="8808799" cy="256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0945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193931"/>
              </p:ext>
            </p:extLst>
          </p:nvPr>
        </p:nvGraphicFramePr>
        <p:xfrm>
          <a:off x="457201" y="811316"/>
          <a:ext cx="8229597" cy="2222312"/>
        </p:xfrm>
        <a:graphic>
          <a:graphicData uri="http://schemas.openxmlformats.org/drawingml/2006/table">
            <a:tbl>
              <a:tblPr/>
              <a:tblGrid>
                <a:gridCol w="348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33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62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96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23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91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336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157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94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048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048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2759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1444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6971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12549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064" marR="7064" marT="70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064" marR="7064" marT="70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064" marR="7064" marT="70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064" marR="7064" marT="70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064" marR="7064" marT="70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064" marR="7064" marT="70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064" marR="7064" marT="70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064" marR="7064" marT="70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064" marR="7064" marT="70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064" marR="7064" marT="70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064" marR="7064" marT="70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064" marR="7064" marT="70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064" marR="7064" marT="70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064" marR="7064" marT="70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064" marR="7064" marT="70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4432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Esttd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1431 Ita Presija deit 36 ala Aula atu akomula hotu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edefisio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hr-HR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Sala Aula  Existe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58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 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248"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ro-R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Bercoli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1431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30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24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9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24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Edifisiu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24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83%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67%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8%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8%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17%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064" marR="7064" marT="70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0005138"/>
              </p:ext>
            </p:extLst>
          </p:nvPr>
        </p:nvGraphicFramePr>
        <p:xfrm>
          <a:off x="457201" y="3079129"/>
          <a:ext cx="8229597" cy="2816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864310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9028" y="2081210"/>
            <a:ext cx="842960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Comic Sans MS"/>
                <a:cs typeface="Comic Sans MS"/>
              </a:rPr>
              <a:t>TUIR MAI KONDISAUN SALA AULA IHA ESKOLA KATOLIKA NO PRIVADU IHA MUNISIPAL BAUCAU </a:t>
            </a:r>
          </a:p>
        </p:txBody>
      </p:sp>
    </p:spTree>
    <p:extLst>
      <p:ext uri="{BB962C8B-B14F-4D97-AF65-F5344CB8AC3E}">
        <p14:creationId xmlns:p14="http://schemas.microsoft.com/office/powerpoint/2010/main" val="34334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877134"/>
              </p:ext>
            </p:extLst>
          </p:nvPr>
        </p:nvGraphicFramePr>
        <p:xfrm>
          <a:off x="188142" y="764284"/>
          <a:ext cx="8783884" cy="2336915"/>
        </p:xfrm>
        <a:graphic>
          <a:graphicData uri="http://schemas.openxmlformats.org/drawingml/2006/table">
            <a:tbl>
              <a:tblPr/>
              <a:tblGrid>
                <a:gridCol w="4090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50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48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62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17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819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502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782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909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31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2521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95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1156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9990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11072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991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Esttd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2682 Ita Presija deit 67 ala Aula atu akomula hotu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pt-B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Atu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Resolve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7670" marR="7670" marT="767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28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 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.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285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o-R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Cat. Teulale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2112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71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60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799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Edifisiu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24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20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28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85%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11%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4362827"/>
              </p:ext>
            </p:extLst>
          </p:nvPr>
        </p:nvGraphicFramePr>
        <p:xfrm>
          <a:off x="188142" y="3215709"/>
          <a:ext cx="8783884" cy="2660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665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748098"/>
              </p:ext>
            </p:extLst>
          </p:nvPr>
        </p:nvGraphicFramePr>
        <p:xfrm>
          <a:off x="282214" y="564395"/>
          <a:ext cx="8607499" cy="2625575"/>
        </p:xfrm>
        <a:graphic>
          <a:graphicData uri="http://schemas.openxmlformats.org/drawingml/2006/table">
            <a:tbl>
              <a:tblPr/>
              <a:tblGrid>
                <a:gridCol w="4008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8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9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65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16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22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90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7062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087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38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126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5382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1600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8742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7571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602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Esttd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1603 Ita Presija deit 40 ala Aula atu akomula hotu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Sala Aula Existe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81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 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7815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o-R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Cat Fatumaka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13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1603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60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53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781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Edifisiu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20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18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781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88%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12%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8601005"/>
              </p:ext>
            </p:extLst>
          </p:nvPr>
        </p:nvGraphicFramePr>
        <p:xfrm>
          <a:off x="282214" y="3219193"/>
          <a:ext cx="8607499" cy="2660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7665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787128"/>
              </p:ext>
            </p:extLst>
          </p:nvPr>
        </p:nvGraphicFramePr>
        <p:xfrm>
          <a:off x="305732" y="870111"/>
          <a:ext cx="8548706" cy="2445714"/>
        </p:xfrm>
        <a:graphic>
          <a:graphicData uri="http://schemas.openxmlformats.org/drawingml/2006/table">
            <a:tbl>
              <a:tblPr/>
              <a:tblGrid>
                <a:gridCol w="398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08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32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82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23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37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809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81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072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084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5072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1316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8545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10740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432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Esttd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711 Ita Presija deit 18 ala Aula atu akomula hotu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02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020"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ro-RO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Cat. D.B Laga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02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Edifisiu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763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138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462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2309981"/>
              </p:ext>
            </p:extLst>
          </p:nvPr>
        </p:nvGraphicFramePr>
        <p:xfrm>
          <a:off x="305733" y="3093014"/>
          <a:ext cx="8548706" cy="2600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3141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775569"/>
              </p:ext>
            </p:extLst>
          </p:nvPr>
        </p:nvGraphicFramePr>
        <p:xfrm>
          <a:off x="270454" y="729012"/>
          <a:ext cx="8619263" cy="2410442"/>
        </p:xfrm>
        <a:graphic>
          <a:graphicData uri="http://schemas.openxmlformats.org/drawingml/2006/table">
            <a:tbl>
              <a:tblPr/>
              <a:tblGrid>
                <a:gridCol w="401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5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01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50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71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23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42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012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7112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14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444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1349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5444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1657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8781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44928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4638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Esttd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711 Ita Presija deit 18 ala Aula atu akomula hotu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Sala Aula Existe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219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 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219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o-RO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Cat. Samalari Laga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7670" marR="7670" marT="76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1245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44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33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219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Edifisiu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15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11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219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75%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16%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9%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4169071"/>
              </p:ext>
            </p:extLst>
          </p:nvPr>
        </p:nvGraphicFramePr>
        <p:xfrm>
          <a:off x="270454" y="3174384"/>
          <a:ext cx="8619263" cy="2660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2419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1724437"/>
              </p:ext>
            </p:extLst>
          </p:nvPr>
        </p:nvGraphicFramePr>
        <p:xfrm>
          <a:off x="258697" y="905385"/>
          <a:ext cx="8607497" cy="2516266"/>
        </p:xfrm>
        <a:graphic>
          <a:graphicData uri="http://schemas.openxmlformats.org/drawingml/2006/table">
            <a:tbl>
              <a:tblPr/>
              <a:tblGrid>
                <a:gridCol w="4008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8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9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65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16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22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90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706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087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38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126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5382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1600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8742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60071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1183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Esttd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621 Ita Presija deit 16 ala Aula atu akomula hotu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Sala Aula Existe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25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 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253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o-R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Cat Lavateri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7670" marR="7670" marT="76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621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19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14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25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Edifisiu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25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74%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26%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9224789"/>
              </p:ext>
            </p:extLst>
          </p:nvPr>
        </p:nvGraphicFramePr>
        <p:xfrm>
          <a:off x="258697" y="3462336"/>
          <a:ext cx="8607497" cy="2708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3546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075675"/>
              </p:ext>
            </p:extLst>
          </p:nvPr>
        </p:nvGraphicFramePr>
        <p:xfrm>
          <a:off x="222022" y="658464"/>
          <a:ext cx="8726487" cy="2633391"/>
        </p:xfrm>
        <a:graphic>
          <a:graphicData uri="http://schemas.openxmlformats.org/drawingml/2006/table">
            <a:tbl>
              <a:tblPr/>
              <a:tblGrid>
                <a:gridCol w="4064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9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14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31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84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723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98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757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641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009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2112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6009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2175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9139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30145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942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Esttd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681 Ita Presija deit 17 ala Aula atu akomula hotu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82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.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826"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ro-R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Cat. Baguia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681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33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18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9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9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82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Edifisiu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11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82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55%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27%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18%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2527266"/>
              </p:ext>
            </p:extLst>
          </p:nvPr>
        </p:nvGraphicFramePr>
        <p:xfrm>
          <a:off x="222022" y="3227012"/>
          <a:ext cx="8726487" cy="2660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0285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480933"/>
              </p:ext>
            </p:extLst>
          </p:nvPr>
        </p:nvGraphicFramePr>
        <p:xfrm>
          <a:off x="246933" y="658462"/>
          <a:ext cx="8595745" cy="2398684"/>
        </p:xfrm>
        <a:graphic>
          <a:graphicData uri="http://schemas.openxmlformats.org/drawingml/2006/table">
            <a:tbl>
              <a:tblPr/>
              <a:tblGrid>
                <a:gridCol w="400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7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9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36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58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09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02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79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701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033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320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1182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5320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1543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8702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4324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0" marR="7670" marT="76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689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Esttd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1946 Ita Presija deit 49 ala Aula atu akomula hotu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43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 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437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o-R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Cat. St. Teresinha Quelikai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13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1946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81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29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49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49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343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Edifisiu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27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16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16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43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36%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61%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70" marR="7670" marT="7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7340575"/>
              </p:ext>
            </p:extLst>
          </p:nvPr>
        </p:nvGraphicFramePr>
        <p:xfrm>
          <a:off x="246933" y="3092421"/>
          <a:ext cx="8595745" cy="284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6479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629776"/>
              </p:ext>
            </p:extLst>
          </p:nvPr>
        </p:nvGraphicFramePr>
        <p:xfrm>
          <a:off x="327852" y="599670"/>
          <a:ext cx="8585380" cy="2774949"/>
        </p:xfrm>
        <a:graphic>
          <a:graphicData uri="http://schemas.openxmlformats.org/drawingml/2006/table">
            <a:tbl>
              <a:tblPr/>
              <a:tblGrid>
                <a:gridCol w="399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67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3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52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03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8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70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96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984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265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1108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5265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1493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8668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57921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6361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Esttd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1465 Ita Presija deit 37 ala Aula atu akomula hotu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7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77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Centru EBC Cat. Sao Cristovao Venilale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1465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7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Edifisiu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7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75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6749764"/>
              </p:ext>
            </p:extLst>
          </p:nvPr>
        </p:nvGraphicFramePr>
        <p:xfrm>
          <a:off x="327852" y="3166638"/>
          <a:ext cx="8585380" cy="2330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2769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2575" y="367972"/>
            <a:ext cx="3066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pple Chancery"/>
                <a:cs typeface="Apple Chancery"/>
              </a:rPr>
              <a:t>ESKOLA KOMUNIDADE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268617"/>
              </p:ext>
            </p:extLst>
          </p:nvPr>
        </p:nvGraphicFramePr>
        <p:xfrm>
          <a:off x="292575" y="737304"/>
          <a:ext cx="8691207" cy="2507973"/>
        </p:xfrm>
        <a:graphic>
          <a:graphicData uri="http://schemas.openxmlformats.org/drawingml/2006/table">
            <a:tbl>
              <a:tblPr/>
              <a:tblGrid>
                <a:gridCol w="4051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1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84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32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15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45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9057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848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691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162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0513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1916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513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8984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7518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69482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84" marR="7684" marT="76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84" marR="7684" marT="76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84" marR="7684" marT="76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84" marR="7684" marT="76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84" marR="7684" marT="76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84" marR="7684" marT="76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84" marR="7684" marT="76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84" marR="7684" marT="76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84" marR="7684" marT="76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84" marR="7684" marT="76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84" marR="7684" marT="76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84" marR="7684" marT="76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84" marR="7684" marT="76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84" marR="7684" marT="76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84" marR="7684" marT="76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603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Esttd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268 Ita Presija deit 7 ala Aula atu akomula hotu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Sala Aula Existe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06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 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274"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Comunidade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268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11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9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274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Edifisiu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274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82%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18%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8169177"/>
              </p:ext>
            </p:extLst>
          </p:nvPr>
        </p:nvGraphicFramePr>
        <p:xfrm>
          <a:off x="292575" y="3291020"/>
          <a:ext cx="8691207" cy="2651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4409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6" grpId="0">
        <p:bldAsOne/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5338" y="1931785"/>
            <a:ext cx="771382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Comic Sans MS"/>
                <a:cs typeface="Comic Sans MS"/>
              </a:rPr>
              <a:t>TUIR MAI KONDISAUN SALA AULAIHA ESKOLA SEKUNDARIA JERAL PUBLIKA IHA MUNISIPAL BAUCAU </a:t>
            </a:r>
          </a:p>
        </p:txBody>
      </p:sp>
    </p:spTree>
    <p:extLst>
      <p:ext uri="{BB962C8B-B14F-4D97-AF65-F5344CB8AC3E}">
        <p14:creationId xmlns:p14="http://schemas.microsoft.com/office/powerpoint/2010/main" val="288030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692283"/>
              </p:ext>
            </p:extLst>
          </p:nvPr>
        </p:nvGraphicFramePr>
        <p:xfrm>
          <a:off x="270455" y="764285"/>
          <a:ext cx="8607501" cy="2575059"/>
        </p:xfrm>
        <a:graphic>
          <a:graphicData uri="http://schemas.openxmlformats.org/drawingml/2006/table">
            <a:tbl>
              <a:tblPr/>
              <a:tblGrid>
                <a:gridCol w="415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6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42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99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20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18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27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027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391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391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727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160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9762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83078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21" marR="8021" marT="80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21" marR="8021" marT="80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21" marR="8021" marT="80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21" marR="8021" marT="80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21" marR="8021" marT="80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21" marR="8021" marT="80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21" marR="8021" marT="80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21" marR="8021" marT="80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21" marR="8021" marT="80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21" marR="8021" marT="80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21" marR="8021" marT="80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21" marR="8021" marT="80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21" marR="8021" marT="80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21" marR="8021" marT="80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21" marR="8021" marT="80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288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Esttd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5541 Ita Presija deit 139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</a:t>
                      </a:r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ala Aula atu akomula hotu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769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308"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Ekundaria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Jeral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Publika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5541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72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49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20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67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87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30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Edifisiu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24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16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22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29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30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52%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35%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2%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15%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48%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5271249"/>
              </p:ext>
            </p:extLst>
          </p:nvPr>
        </p:nvGraphicFramePr>
        <p:xfrm>
          <a:off x="270454" y="3456926"/>
          <a:ext cx="8607502" cy="2447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64688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7850" y="425359"/>
            <a:ext cx="46758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pple Chancery"/>
                <a:cs typeface="Apple Chancery"/>
              </a:rPr>
              <a:t>ESKOLA SEKUNDARIA KATOLIKA NO PRIVADU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361357"/>
              </p:ext>
            </p:extLst>
          </p:nvPr>
        </p:nvGraphicFramePr>
        <p:xfrm>
          <a:off x="327850" y="801622"/>
          <a:ext cx="8645524" cy="2493652"/>
        </p:xfrm>
        <a:graphic>
          <a:graphicData uri="http://schemas.openxmlformats.org/drawingml/2006/table">
            <a:tbl>
              <a:tblPr/>
              <a:tblGrid>
                <a:gridCol w="3926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19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5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78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85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531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21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22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35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49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4325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8404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7656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7478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3886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88439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5608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27210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78" marR="7578" marT="75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78" marR="7578" marT="75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78" marR="7578" marT="75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78" marR="7578" marT="75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78" marR="7578" marT="75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78" marR="7578" marT="75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78" marR="7578" marT="75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78" marR="7578" marT="75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78" marR="7578" marT="75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78" marR="7578" marT="75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78" marR="7578" marT="75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78" marR="7578" marT="75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78" marR="7578" marT="75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78" marR="7578" marT="75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78" marR="7578" marT="75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4415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Esttd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2009 Ita Presija deit 50 Sala Aula atu akomula hotu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is-I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19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.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81"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Sekundaria Jeral Katolika/Kom.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7578" marR="7578" marT="757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2009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88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39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78" marR="7578" marT="757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49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78" marR="7578" marT="757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49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81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Edifisiu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29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13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16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16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81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44%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56%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578" marR="7578" marT="7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1826430"/>
              </p:ext>
            </p:extLst>
          </p:nvPr>
        </p:nvGraphicFramePr>
        <p:xfrm>
          <a:off x="327849" y="3336847"/>
          <a:ext cx="8503070" cy="256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7150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283488"/>
              </p:ext>
            </p:extLst>
          </p:nvPr>
        </p:nvGraphicFramePr>
        <p:xfrm>
          <a:off x="246937" y="874936"/>
          <a:ext cx="8654537" cy="2828913"/>
        </p:xfrm>
        <a:graphic>
          <a:graphicData uri="http://schemas.openxmlformats.org/drawingml/2006/table">
            <a:tbl>
              <a:tblPr/>
              <a:tblGrid>
                <a:gridCol w="3995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6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3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2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47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50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339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37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432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416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017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017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2971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8447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7139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14091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34" marR="7634" marT="76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34" marR="7634" marT="76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34" marR="7634" marT="76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34" marR="7634" marT="76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34" marR="7634" marT="76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34" marR="7634" marT="76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34" marR="7634" marT="76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34" marR="7634" marT="76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34" marR="7634" marT="76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34" marR="7634" marT="76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34" marR="7634" marT="76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34" marR="7634" marT="76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34" marR="7634" marT="76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34" marR="7634" marT="76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34" marR="7634" marT="76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4503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Eskla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Esttd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300 Ita Presija deit 8 Sala Aula atu akomula hotu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Sala Aula Existe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113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.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728"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ETV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Publiku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300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72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Edifisiu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72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75%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75%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25%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34" marR="7634" marT="76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6937" y="580980"/>
            <a:ext cx="20265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pple Chancery"/>
                <a:cs typeface="Apple Chancery"/>
              </a:rPr>
              <a:t>ESKOLA ETV PUBLIKA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1193530"/>
              </p:ext>
            </p:extLst>
          </p:nvPr>
        </p:nvGraphicFramePr>
        <p:xfrm>
          <a:off x="246937" y="3703849"/>
          <a:ext cx="8654537" cy="2575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78664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651366"/>
              </p:ext>
            </p:extLst>
          </p:nvPr>
        </p:nvGraphicFramePr>
        <p:xfrm>
          <a:off x="282213" y="1004277"/>
          <a:ext cx="8607500" cy="2382100"/>
        </p:xfrm>
        <a:graphic>
          <a:graphicData uri="http://schemas.openxmlformats.org/drawingml/2006/table">
            <a:tbl>
              <a:tblPr/>
              <a:tblGrid>
                <a:gridCol w="402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4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10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3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09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54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6988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10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56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1120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265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6036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3265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6433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1879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65958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48" marR="7648" marT="76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48" marR="7648" marT="76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48" marR="7648" marT="76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48" marR="7648" marT="76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48" marR="7648" marT="76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48" marR="7648" marT="76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48" marR="7648" marT="76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48" marR="7648" marT="76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48" marR="7648" marT="76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48" marR="7648" marT="76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48" marR="7648" marT="76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48" marR="7648" marT="76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48" marR="7648" marT="76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48" marR="7648" marT="76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48" marR="7648" marT="76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477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Nome </a:t>
                      </a:r>
                      <a:r>
                        <a:rPr lang="tr-T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Kategoria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Eskla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s-ES_tradnl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Esttd</a:t>
                      </a:r>
                      <a:endParaRPr lang="es-ES_tradnl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hr-H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total Estudantes hirak nebe Temi iha nee 594 Ita Presija deit 20 Sala Aula atu akomula hotu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</a:t>
                      </a:r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s-I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Sala Aula Existe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Tan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 Atu Resolve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639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 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At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342">
                <a:tc rowSpan="3" gridSpan="2"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 ETV Katolika no Privadu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_tradnl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 de Aula</a:t>
                      </a:r>
                    </a:p>
                  </a:txBody>
                  <a:tcPr marL="7648" marR="7648" marT="764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594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23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21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Kompletu</a:t>
                      </a:r>
                      <a:r>
                        <a:rPr lang="fi-F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Ona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  <a:p>
                      <a:pPr algn="ctr" fontAlgn="ctr"/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342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Edifisiu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342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Persentase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91%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9%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7648" marR="7648" marT="7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2213" y="564396"/>
            <a:ext cx="3240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pple Chancery"/>
                <a:cs typeface="Apple Chancery"/>
              </a:rPr>
              <a:t>ESKOLA ETV KATOLIKA NO PRIVADU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579302"/>
              </p:ext>
            </p:extLst>
          </p:nvPr>
        </p:nvGraphicFramePr>
        <p:xfrm>
          <a:off x="282213" y="3429000"/>
          <a:ext cx="8607500" cy="256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1596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631030"/>
              </p:ext>
            </p:extLst>
          </p:nvPr>
        </p:nvGraphicFramePr>
        <p:xfrm>
          <a:off x="320072" y="700341"/>
          <a:ext cx="8516372" cy="5021088"/>
        </p:xfrm>
        <a:graphic>
          <a:graphicData uri="http://schemas.openxmlformats.org/drawingml/2006/table">
            <a:tbl>
              <a:tblPr/>
              <a:tblGrid>
                <a:gridCol w="397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9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40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24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3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55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31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65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28353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cs-CZ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Rekapitulasaun</a:t>
                      </a:r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ba </a:t>
                      </a:r>
                      <a:r>
                        <a:rPr lang="cs-CZ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De Aula nebe ho </a:t>
                      </a:r>
                      <a:r>
                        <a:rPr lang="cs-CZ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</a:t>
                      </a:r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cs-CZ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Rasoavel</a:t>
                      </a:r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no At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67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Nivel de </a:t>
                      </a:r>
                      <a:r>
                        <a:rPr lang="fi-FI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Ensinu</a:t>
                      </a:r>
                      <a:endParaRPr lang="fi-FI" sz="20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tr-TR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8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nebe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</a:t>
                      </a: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cs-CZ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 nebe Ho </a:t>
                      </a:r>
                      <a:r>
                        <a:rPr lang="cs-CZ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</a:t>
                      </a: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 </a:t>
                      </a:r>
                      <a:r>
                        <a:rPr lang="cs-CZ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Razoave</a:t>
                      </a:r>
                      <a:r>
                        <a:rPr lang="cs-CZ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l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</a:t>
                      </a: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cs-CZ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cs-CZ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</a:t>
                      </a: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nebe 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Edukasaun</a:t>
                      </a:r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tr-T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Pre-Eskolar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Ensinu</a:t>
                      </a:r>
                      <a:r>
                        <a:rPr lang="fi-F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Basiku</a:t>
                      </a:r>
                      <a:r>
                        <a:rPr lang="fi-F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1112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Ensinu</a:t>
                      </a:r>
                      <a:r>
                        <a:rPr lang="fi-F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Sekundaria</a:t>
                      </a:r>
                      <a:r>
                        <a:rPr lang="fi-F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Geral</a:t>
                      </a:r>
                      <a:endParaRPr lang="fi-FI" sz="14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Ensinu</a:t>
                      </a:r>
                      <a:r>
                        <a:rPr lang="fi-F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Tekniku</a:t>
                      </a:r>
                      <a:r>
                        <a:rPr lang="fi-F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Vokasional</a:t>
                      </a:r>
                      <a:endParaRPr lang="fi-FI" sz="14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Sub 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1331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04737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032756"/>
              </p:ext>
            </p:extLst>
          </p:nvPr>
        </p:nvGraphicFramePr>
        <p:xfrm>
          <a:off x="320073" y="700341"/>
          <a:ext cx="8356564" cy="5021088"/>
        </p:xfrm>
        <a:graphic>
          <a:graphicData uri="http://schemas.openxmlformats.org/drawingml/2006/table">
            <a:tbl>
              <a:tblPr/>
              <a:tblGrid>
                <a:gridCol w="346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8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76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33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5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76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43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41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28353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cs-CZ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Rekapitulasaun</a:t>
                      </a:r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ba EDIFISIU nebe ho </a:t>
                      </a:r>
                      <a:r>
                        <a:rPr lang="cs-CZ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</a:t>
                      </a:r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cs-CZ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Rasoavel</a:t>
                      </a:r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no At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67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Nivel de </a:t>
                      </a:r>
                      <a:r>
                        <a:rPr lang="fi-FI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Ensinu</a:t>
                      </a:r>
                      <a:endParaRPr lang="fi-FI" sz="20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tr-TR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8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</a:t>
                      </a: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EDIFISIU Ho </a:t>
                      </a:r>
                      <a:r>
                        <a:rPr lang="cs-CZ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</a:t>
                      </a: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At no </a:t>
                      </a:r>
                      <a:r>
                        <a:rPr lang="cs-CZ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Razoave</a:t>
                      </a:r>
                      <a:r>
                        <a:rPr lang="cs-CZ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l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</a:t>
                      </a: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cs-CZ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Edifisiu</a:t>
                      </a: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nebe </a:t>
                      </a:r>
                      <a:r>
                        <a:rPr lang="cs-CZ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Grave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EDIFISIU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nebe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EDIFISIU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Existe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Edukasaun</a:t>
                      </a:r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tr-T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Pre-Eskolar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Ensinu</a:t>
                      </a:r>
                      <a:r>
                        <a:rPr lang="fi-F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Basiku</a:t>
                      </a:r>
                      <a:r>
                        <a:rPr lang="fi-F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Ensinu</a:t>
                      </a:r>
                      <a:r>
                        <a:rPr lang="fi-F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Sekundaria</a:t>
                      </a:r>
                      <a:r>
                        <a:rPr lang="fi-F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Geral</a:t>
                      </a:r>
                      <a:endParaRPr lang="fi-FI" sz="14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Ensinu</a:t>
                      </a:r>
                      <a:r>
                        <a:rPr lang="fi-F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Tekniku</a:t>
                      </a:r>
                      <a:r>
                        <a:rPr lang="fi-F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Vokasional</a:t>
                      </a:r>
                      <a:endParaRPr lang="fi-FI" sz="14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Sub 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286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553434"/>
              </p:ext>
            </p:extLst>
          </p:nvPr>
        </p:nvGraphicFramePr>
        <p:xfrm>
          <a:off x="415792" y="1194832"/>
          <a:ext cx="8398008" cy="4573759"/>
        </p:xfrm>
        <a:graphic>
          <a:graphicData uri="http://schemas.openxmlformats.org/drawingml/2006/table">
            <a:tbl>
              <a:tblPr/>
              <a:tblGrid>
                <a:gridCol w="352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62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1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37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7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31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9261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Nivel de </a:t>
                      </a:r>
                      <a:r>
                        <a:rPr lang="fi-FI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Ensinu</a:t>
                      </a: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</a:t>
                      </a:r>
                      <a:r>
                        <a:rPr lang="tr-TR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</a:t>
                      </a:r>
                      <a:endParaRPr lang="tr-TR" sz="18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</a:t>
                      </a: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cs-CZ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Sala</a:t>
                      </a: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Aula</a:t>
                      </a:r>
                      <a:r>
                        <a:rPr lang="cs-CZ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Ho </a:t>
                      </a:r>
                      <a:r>
                        <a:rPr lang="cs-CZ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</a:t>
                      </a: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cs-CZ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Rasoavel</a:t>
                      </a: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No AT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Nececidade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697">
                <a:tc v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fi-FI" sz="14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Konst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. FOUN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20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Edukasaun</a:t>
                      </a:r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tr-TR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Pre-Eskolar</a:t>
                      </a:r>
                      <a:endParaRPr lang="tr-TR" sz="18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20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Ensinu</a:t>
                      </a:r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Basiku</a:t>
                      </a:r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20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Ensinu</a:t>
                      </a:r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Sekundaria</a:t>
                      </a:r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Geral</a:t>
                      </a: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20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Ensinu</a:t>
                      </a:r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Tekniku</a:t>
                      </a:r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fi-FI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Vokasional</a:t>
                      </a: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2075"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Sub 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20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Grande 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15792" y="640834"/>
            <a:ext cx="6983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/>
                <a:cs typeface="Comic Sans MS"/>
              </a:rPr>
              <a:t>PLANU INFESTIMENTU BA TINAN FISKAL 2022 TOO 2030</a:t>
            </a:r>
          </a:p>
        </p:txBody>
      </p:sp>
    </p:spTree>
    <p:extLst>
      <p:ext uri="{BB962C8B-B14F-4D97-AF65-F5344CB8AC3E}">
        <p14:creationId xmlns:p14="http://schemas.microsoft.com/office/powerpoint/2010/main" val="349640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5916" y="2946112"/>
            <a:ext cx="679985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omic Sans MS"/>
                <a:cs typeface="Comic Sans MS"/>
              </a:rPr>
              <a:t>IDENTIFIKASAUN BA SINTINA </a:t>
            </a:r>
          </a:p>
        </p:txBody>
      </p:sp>
    </p:spTree>
    <p:extLst>
      <p:ext uri="{BB962C8B-B14F-4D97-AF65-F5344CB8AC3E}">
        <p14:creationId xmlns:p14="http://schemas.microsoft.com/office/powerpoint/2010/main" val="352522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954559"/>
              </p:ext>
            </p:extLst>
          </p:nvPr>
        </p:nvGraphicFramePr>
        <p:xfrm>
          <a:off x="1228395" y="963461"/>
          <a:ext cx="6500743" cy="724195"/>
        </p:xfrm>
        <a:graphic>
          <a:graphicData uri="http://schemas.openxmlformats.org/drawingml/2006/table">
            <a:tbl>
              <a:tblPr/>
              <a:tblGrid>
                <a:gridCol w="14370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27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54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60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40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45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845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49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993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SERVIÇOS MUNICIPAL DA EDUCAÇÃO JUVENTUDE E DISPORTO DE BAUCAU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56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de-DE" sz="1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Rua</a:t>
                      </a:r>
                      <a:r>
                        <a:rPr lang="de-DE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:  Vila Nova – </a:t>
                      </a:r>
                      <a:r>
                        <a:rPr lang="de-DE" sz="1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Baucau</a:t>
                      </a:r>
                      <a:endParaRPr lang="de-DE" sz="1800" b="0" i="1" u="none" strike="noStrike" dirty="0">
                        <a:solidFill>
                          <a:srgbClr val="000000"/>
                        </a:solidFill>
                        <a:effectLst/>
                        <a:latin typeface="Baskerville Old Face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94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Telf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413 0015 – 77275092,77310414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Imagem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66188" y="256715"/>
            <a:ext cx="5944014" cy="67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1466188" y="1782923"/>
            <a:ext cx="630295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830023" y="1779685"/>
            <a:ext cx="7510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</a:t>
            </a:r>
            <a:r>
              <a:rPr lang="en-US" sz="2000" dirty="0">
                <a:latin typeface="Comic Sans MS"/>
                <a:cs typeface="Comic Sans MS"/>
              </a:rPr>
              <a:t>IDENTIFIKASAUN SANTINA IHA ESKOLA HOUTU </a:t>
            </a:r>
            <a:endParaRPr lang="en-US" dirty="0">
              <a:latin typeface="Comic Sans MS"/>
              <a:cs typeface="Comic Sans M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821" y="1779685"/>
            <a:ext cx="428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II.  </a:t>
            </a:r>
          </a:p>
        </p:txBody>
      </p:sp>
      <p:pic>
        <p:nvPicPr>
          <p:cNvPr id="12" name="Picture 2" descr="C:\Users\tes\Desktop\Foto Besi\Foto Knds Diak\EBF Boloi\IMG_006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67" y="2380174"/>
            <a:ext cx="4193131" cy="38899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tes\Desktop\Foto Besi\F. Knds A'at\EBC Coilima\IMG_00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355" y="2380174"/>
            <a:ext cx="4113639" cy="38899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58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61776" y="249720"/>
            <a:ext cx="5372102" cy="67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>
            <a:off x="1719227" y="1740285"/>
            <a:ext cx="57957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500472"/>
              </p:ext>
            </p:extLst>
          </p:nvPr>
        </p:nvGraphicFramePr>
        <p:xfrm>
          <a:off x="653214" y="1093684"/>
          <a:ext cx="7693026" cy="2364998"/>
        </p:xfrm>
        <a:graphic>
          <a:graphicData uri="http://schemas.openxmlformats.org/drawingml/2006/table">
            <a:tbl>
              <a:tblPr/>
              <a:tblGrid>
                <a:gridCol w="665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13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3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19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01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83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83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4935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838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08658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SERVIÇOS MUNICIPAL DA EDUCAÇÃO JUVENTUDE E DISPORTO DE BAUCAU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090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de-DE" sz="1200" b="0" i="1" u="none" strike="noStrike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Rua:  Vila Nova – Baucau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575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Telf. 413 0015 – 77275092,77310414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862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Dadus  Sanitasaun Ba Estudantes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02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Nu.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i-FI" sz="14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Nivel Ensinu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Existe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Sintina ba Estudantes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Prejisa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Kompletu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21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nl-NL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1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0389">
                <a:tc rowSpan="2" gridSpan="2"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Edukasaun Pre-Eskolar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013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97%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4431587"/>
              </p:ext>
            </p:extLst>
          </p:nvPr>
        </p:nvGraphicFramePr>
        <p:xfrm>
          <a:off x="653213" y="3428999"/>
          <a:ext cx="7693027" cy="2339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7628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01776" y="343673"/>
            <a:ext cx="5478424" cy="67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>
            <a:off x="1667552" y="1859542"/>
            <a:ext cx="57957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3575585"/>
              </p:ext>
            </p:extLst>
          </p:nvPr>
        </p:nvGraphicFramePr>
        <p:xfrm>
          <a:off x="653214" y="1172751"/>
          <a:ext cx="7693025" cy="2368527"/>
        </p:xfrm>
        <a:graphic>
          <a:graphicData uri="http://schemas.openxmlformats.org/drawingml/2006/table">
            <a:tbl>
              <a:tblPr/>
              <a:tblGrid>
                <a:gridCol w="7106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83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19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5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5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06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27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72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088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20882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SERVIÇOS MUNICIPAL DA EDUCAÇÃO JUVENTUDE E DISPORTO DE BAUCAU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870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de-DE" sz="1300" b="0" i="1" u="none" strike="noStrike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Rua:  Vila Nova – Baucau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272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Telf. 413 0015 – 77275092,77310414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297">
                <a:tc gridSpan="9"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Book Antiqua"/>
                        </a:rPr>
                        <a:t>Dadus  Sanitasaun ba Estudantes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20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Book Antiqua"/>
                        </a:rPr>
                        <a:t>Nu.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ES_tradnl" sz="1500" b="1" i="1" u="none" strike="noStrike">
                          <a:solidFill>
                            <a:srgbClr val="000000"/>
                          </a:solidFill>
                          <a:effectLst/>
                          <a:latin typeface="Book Antiqua"/>
                        </a:rPr>
                        <a:t>Nivel Eskolaridade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Total Existe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Sintina ba Estudantes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5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Prejisa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Total Kompletu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5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nl-NL" sz="15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Rehap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Foun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13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Diak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Raz.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8696">
                <a:tc rowSpan="2" gridSpan="2">
                  <a:txBody>
                    <a:bodyPr/>
                    <a:lstStyle/>
                    <a:p>
                      <a:pPr algn="l" fontAlgn="ctr"/>
                      <a:r>
                        <a:rPr lang="pt-BR" sz="15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Eskola Basika Central no Filial Publika no Privado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44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6805711"/>
              </p:ext>
            </p:extLst>
          </p:nvPr>
        </p:nvGraphicFramePr>
        <p:xfrm>
          <a:off x="653214" y="3541278"/>
          <a:ext cx="7693025" cy="2146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5492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81770" y="303669"/>
            <a:ext cx="5372102" cy="67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>
            <a:off x="2067816" y="1742034"/>
            <a:ext cx="57957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687296"/>
              </p:ext>
            </p:extLst>
          </p:nvPr>
        </p:nvGraphicFramePr>
        <p:xfrm>
          <a:off x="839062" y="1188108"/>
          <a:ext cx="7693025" cy="2177654"/>
        </p:xfrm>
        <a:graphic>
          <a:graphicData uri="http://schemas.openxmlformats.org/drawingml/2006/table">
            <a:tbl>
              <a:tblPr/>
              <a:tblGrid>
                <a:gridCol w="6743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9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93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93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43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68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8774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262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71604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tr-TR" sz="9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SERVIÇOS MUNICIPAL DA EDUCAÇÃO JUVENTUDE E DISPORTO DE BAUCAU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19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de-DE" sz="1100" b="0" i="1" u="none" strike="noStrike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Rua:  Vila Nova – Baucau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604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Telf. 413 0015 – 77275092,77310414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246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Dadus  Sanitasaun Ba Estudantes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88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Nu.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ES_tradnl" sz="14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Nivel Eskolaridade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Existe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Sintina ba Estudantes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Prejisa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Kompletu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53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nl-NL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88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109">
                <a:tc rowSpan="2" gridSpan="2">
                  <a:txBody>
                    <a:bodyPr/>
                    <a:lstStyle/>
                    <a:p>
                      <a:pPr algn="l" fontAlgn="ctr"/>
                      <a:r>
                        <a:rPr lang="fi-FI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Ensinu Sekundaria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78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65%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3698154"/>
              </p:ext>
            </p:extLst>
          </p:nvPr>
        </p:nvGraphicFramePr>
        <p:xfrm>
          <a:off x="839062" y="3404303"/>
          <a:ext cx="7693025" cy="2609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80806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1770" y="433682"/>
            <a:ext cx="5372102" cy="67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>
            <a:off x="2108522" y="1902152"/>
            <a:ext cx="57957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923420"/>
              </p:ext>
            </p:extLst>
          </p:nvPr>
        </p:nvGraphicFramePr>
        <p:xfrm>
          <a:off x="704839" y="1296824"/>
          <a:ext cx="7693023" cy="2195973"/>
        </p:xfrm>
        <a:graphic>
          <a:graphicData uri="http://schemas.openxmlformats.org/drawingml/2006/table">
            <a:tbl>
              <a:tblPr/>
              <a:tblGrid>
                <a:gridCol w="7224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58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35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14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09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24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21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7689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724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tr-TR" sz="9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SERVIÇOS MUNICIPAL DA EDUCAÇÃO JUVENTUDE E DISPORTO DE BAUCAU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538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de-DE" sz="1200" b="0" i="1" u="none" strike="noStrike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Rua:  Vila Nova – Baucau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038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Telf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413 0015 – 77275092,77310414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445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ES_tradnl" sz="13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Dadus   Sanitasaun ba Estudantes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45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Nu.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i-FI" sz="13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Nivel Ensinu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Existe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Sintina ba Estudantes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Prejisa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Kompletu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36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nl-NL" sz="13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2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1521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Tekniku</a:t>
                      </a:r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  <a:r>
                        <a:rPr lang="cs-CZ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Vokasional</a:t>
                      </a:r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792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80%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0543923"/>
              </p:ext>
            </p:extLst>
          </p:nvPr>
        </p:nvGraphicFramePr>
        <p:xfrm>
          <a:off x="704839" y="3546436"/>
          <a:ext cx="7734323" cy="264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2997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1769" y="303669"/>
            <a:ext cx="5728433" cy="67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2012696" y="1880191"/>
            <a:ext cx="57957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538745"/>
              </p:ext>
            </p:extLst>
          </p:nvPr>
        </p:nvGraphicFramePr>
        <p:xfrm>
          <a:off x="837546" y="1125066"/>
          <a:ext cx="7693025" cy="2529780"/>
        </p:xfrm>
        <a:graphic>
          <a:graphicData uri="http://schemas.openxmlformats.org/drawingml/2006/table">
            <a:tbl>
              <a:tblPr/>
              <a:tblGrid>
                <a:gridCol w="686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27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0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23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66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15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97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5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34850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SERVIÇOS MUNICIPAL DA EDUCAÇÃO JUVENTUDE E DISPORTO DE BAUCAU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593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de-DE" sz="1200" b="0" i="1" u="none" strike="noStrike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Rua:  Vila Nova – Baucau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494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Telf. 413 0015 – 77275092,77310414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241">
                <a:tc gridSpan="3">
                  <a:txBody>
                    <a:bodyPr/>
                    <a:lstStyle/>
                    <a:p>
                      <a:pPr algn="l" fontAlgn="b"/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Dadus  Sanitasaun Ba Professor/A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24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Nu.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ES_tradnl" sz="14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Funsionario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Existe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t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 Sintina ba Profesor/a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Prejisa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Kompletu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49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nl-NL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Rehap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Foun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32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Diak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Raz.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1821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Profesor/a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31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3644988"/>
              </p:ext>
            </p:extLst>
          </p:nvPr>
        </p:nvGraphicFramePr>
        <p:xfrm>
          <a:off x="837546" y="3737442"/>
          <a:ext cx="7693025" cy="1990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5501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4500" y="3084731"/>
            <a:ext cx="62825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Comic Sans MS"/>
                <a:cs typeface="Comic Sans MS"/>
              </a:rPr>
              <a:t>IDENTIFIKASAUN BA BEE </a:t>
            </a:r>
          </a:p>
        </p:txBody>
      </p:sp>
    </p:spTree>
    <p:extLst>
      <p:ext uri="{BB962C8B-B14F-4D97-AF65-F5344CB8AC3E}">
        <p14:creationId xmlns:p14="http://schemas.microsoft.com/office/powerpoint/2010/main" val="272256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1769" y="303669"/>
            <a:ext cx="5728433" cy="67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393635"/>
              </p:ext>
            </p:extLst>
          </p:nvPr>
        </p:nvGraphicFramePr>
        <p:xfrm>
          <a:off x="276225" y="1057260"/>
          <a:ext cx="8591550" cy="648420"/>
        </p:xfrm>
        <a:graphic>
          <a:graphicData uri="http://schemas.openxmlformats.org/drawingml/2006/table">
            <a:tbl>
              <a:tblPr/>
              <a:tblGrid>
                <a:gridCol w="766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0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7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49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30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6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30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143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6274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20920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tr-T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SERVIÇOS MUNICIPAL DA EDUCAÇÃO JUVENTUDE E DISPORTO DE BAUCAU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195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de-DE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Rua</a:t>
                      </a:r>
                      <a:r>
                        <a:rPr lang="de-DE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:  Vila Nova – </a:t>
                      </a:r>
                      <a:r>
                        <a:rPr lang="de-DE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Baucau</a:t>
                      </a:r>
                      <a:endParaRPr lang="de-DE" sz="1400" b="0" i="1" u="none" strike="noStrike" dirty="0">
                        <a:solidFill>
                          <a:srgbClr val="000000"/>
                        </a:solidFill>
                        <a:effectLst/>
                        <a:latin typeface="Baskerville Old Face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305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Telf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413 0015 – 77275092,77310414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71764" y="1804768"/>
            <a:ext cx="81105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mic Sans MS"/>
                <a:cs typeface="Comic Sans MS"/>
              </a:rPr>
              <a:t>IDENTIFIKASAUN BA KONDISAUN BEE IHA NIVEL </a:t>
            </a:r>
          </a:p>
          <a:p>
            <a:r>
              <a:rPr lang="en-US" sz="2400" dirty="0">
                <a:latin typeface="Comic Sans MS"/>
                <a:cs typeface="Comic Sans MS"/>
              </a:rPr>
              <a:t>ESKOLA HOTU IHA MUNISIPAL BAUCAU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FB869220-9A94-4E3E-B3FC-12879084A2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11482" b="11482"/>
          <a:stretch>
            <a:fillRect/>
          </a:stretch>
        </p:blipFill>
        <p:spPr>
          <a:xfrm>
            <a:off x="601001" y="2635766"/>
            <a:ext cx="3838495" cy="36967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1349417" y="147422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740314" y="1769685"/>
            <a:ext cx="57957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1" name="Picture 2" descr="C:\Users\tes\Desktop\Foto Besi\Foto Knds Diak\Husi EBC Laklubar EBF Dirik Hun\IMG_23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450" y="2635764"/>
            <a:ext cx="4142349" cy="36967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70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10056" y="233662"/>
            <a:ext cx="4953816" cy="67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>
            <a:off x="1812588" y="1569843"/>
            <a:ext cx="57957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709132"/>
              </p:ext>
            </p:extLst>
          </p:nvPr>
        </p:nvGraphicFramePr>
        <p:xfrm>
          <a:off x="725488" y="1101153"/>
          <a:ext cx="7693025" cy="2571259"/>
        </p:xfrm>
        <a:graphic>
          <a:graphicData uri="http://schemas.openxmlformats.org/drawingml/2006/table">
            <a:tbl>
              <a:tblPr/>
              <a:tblGrid>
                <a:gridCol w="5538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9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94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49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49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11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88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408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4956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SERVIÇOS MUNICIPAL DA EDUCAÇÃO JUVENTUDE E DISPORTO DE BAUCAU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39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de-DE" sz="1000" b="0" i="1" u="none" strike="noStrike">
                          <a:solidFill>
                            <a:srgbClr val="000000"/>
                          </a:solidFill>
                          <a:effectLst/>
                          <a:latin typeface="Baskerville Old Face"/>
                        </a:rPr>
                        <a:t>Rua:  Vila Nova – Baucau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866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Telf. 413 0015 – 77275092,77310414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298">
                <a:tc gridSpan="3">
                  <a:txBody>
                    <a:bodyPr/>
                    <a:lstStyle/>
                    <a:p>
                      <a:pPr algn="l" fontAlgn="b"/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Rekapitulasi Dadus Kona Ba BEE Iha Eskola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omic Sans M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60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No.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_tradnl" sz="9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Nivel Eskolaridade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r-TR" sz="900" b="1" i="1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Eskola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i-FI" sz="9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Kondisaun Bee iha Eskola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Presija Aumenta Foun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o-RO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Observasaun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IHA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LAIHA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0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Edukasaun Pre-Eskolar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6" gridSpan="2">
                  <a:txBody>
                    <a:bodyPr/>
                    <a:lstStyle/>
                    <a:p>
                      <a:pPr algn="l" fontAlgn="ctr"/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 208 mak Presija  Halo Instalasaun Foun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6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l" fontAlgn="ctr"/>
                      <a:r>
                        <a:rPr lang="fi-FI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Ba Eskola Sira nebe foin mak Hahu(Loke) nia Dadus Seidauk Tama iha Dadus Ida Nee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0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Ensinu Basiku central no Filial Publiku no Privado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0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Ensinu Sekundaria Jeral Publika no Privado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40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Ensinu Tekvok Publika no Privado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341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24%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76%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2966103"/>
              </p:ext>
            </p:extLst>
          </p:nvPr>
        </p:nvGraphicFramePr>
        <p:xfrm>
          <a:off x="725488" y="3672412"/>
          <a:ext cx="7693026" cy="2470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0971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6E2F-DA92-96BE-48BB-05CC4831C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87B01-879A-3E8F-3709-2D585A346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/>
          </a:p>
          <a:p>
            <a:pPr marL="0" indent="0" algn="ctr">
              <a:buNone/>
            </a:pPr>
            <a:r>
              <a:rPr lang="en-US"/>
              <a:t>Obrigadu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21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</TotalTime>
  <Words>3782</Words>
  <Application>Microsoft Office PowerPoint</Application>
  <PresentationFormat>On-screen Show (4:3)</PresentationFormat>
  <Paragraphs>1779</Paragraphs>
  <Slides>51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0" baseType="lpstr">
      <vt:lpstr>Apple Chancery</vt:lpstr>
      <vt:lpstr>Arial</vt:lpstr>
      <vt:lpstr>Arial Narrow</vt:lpstr>
      <vt:lpstr>Baskerville Old Face</vt:lpstr>
      <vt:lpstr>Book Antiqua</vt:lpstr>
      <vt:lpstr>Calibri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MoE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Januario Natalino</dc:creator>
  <cp:lastModifiedBy>HP</cp:lastModifiedBy>
  <cp:revision>211</cp:revision>
  <dcterms:created xsi:type="dcterms:W3CDTF">2021-05-16T23:19:28Z</dcterms:created>
  <dcterms:modified xsi:type="dcterms:W3CDTF">2026-02-16T07:39:13Z</dcterms:modified>
</cp:coreProperties>
</file>