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82" r:id="rId3"/>
    <p:sldId id="269" r:id="rId4"/>
    <p:sldId id="284" r:id="rId5"/>
    <p:sldId id="270" r:id="rId6"/>
    <p:sldId id="271" r:id="rId7"/>
    <p:sldId id="272" r:id="rId8"/>
    <p:sldId id="276" r:id="rId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48380-4728-0F09-195E-5802CECBA1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EE6F97-DD43-EDBD-85BE-B618A88D68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8A161-104F-71CF-CDF2-59DF8219B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12A6E-B72E-4102-9D28-D9125DF0B97D}" type="datetimeFigureOut">
              <a:rPr lang="en-AU" smtClean="0"/>
              <a:t>9/03/2026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8B19D4-202A-F4A9-3C4D-44C600029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26B16A-0099-D890-2BC9-14E81A92A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98D02-18A5-42E7-AE13-A0836AB1E23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26541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9B38D-394F-DB48-A002-9B02DB1A2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985C4-D712-35BF-9030-AE34DA60E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2B178-A9BF-6713-5DFC-57C3AAC96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12A6E-B72E-4102-9D28-D9125DF0B97D}" type="datetimeFigureOut">
              <a:rPr lang="en-AU" smtClean="0"/>
              <a:t>9/03/2026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8FC3B1-3ADF-E0ED-9864-9E6D64AA3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1A9FB1-F6E0-E0C7-BCD5-673A9B308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98D02-18A5-42E7-AE13-A0836AB1E23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734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09F21-60A6-3F38-FC16-8583EAC00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6FB1DE-3DE3-BC74-E5BA-32ACC60342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F1D090-620B-4472-D9F4-ECFEE5D01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12A6E-B72E-4102-9D28-D9125DF0B97D}" type="datetimeFigureOut">
              <a:rPr lang="en-AU" smtClean="0"/>
              <a:t>9/03/2026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FBD6A5-8F49-5061-DF46-4EF6222D6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9DC4C5-E1CB-B6D1-8704-65F06888D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98D02-18A5-42E7-AE13-A0836AB1E23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84262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3B9BB-0B9F-6EFB-CC7B-9667D5AC3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F64995-B1ED-7ED2-392A-145B76930A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D18BCE-0CF0-C421-3A29-E2D9664EE3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C83E63-F2BF-0C53-4B12-942AC086A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12A6E-B72E-4102-9D28-D9125DF0B97D}" type="datetimeFigureOut">
              <a:rPr lang="en-AU" smtClean="0"/>
              <a:t>9/03/2026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9770B9-EE60-2CEB-35A2-020ACB680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D7CDF7-BEA8-1D9B-5B61-5F7945453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98D02-18A5-42E7-AE13-A0836AB1E23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01468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4E93A-53CA-3C4F-6B24-4D1C6A87C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E98B50-C78A-295E-5622-516ECA5C39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94D099-68E0-01FB-D95B-D67CCF0E42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8D1F80-0109-D62F-3484-AAFF0F97C1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E42F61-7CB4-AAB9-DFE1-F3B38F2BCE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FE2B2E-74E6-9A15-7BBD-8FC610847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12A6E-B72E-4102-9D28-D9125DF0B97D}" type="datetimeFigureOut">
              <a:rPr lang="en-AU" smtClean="0"/>
              <a:t>9/03/2026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879838-9FAA-CAA3-32CD-4DC0EF122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E4CF5F-570E-0ED5-AEB8-7020CFC06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98D02-18A5-42E7-AE13-A0836AB1E23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90141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ED0AB-DE20-10CF-C627-3F3DB9E6E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11026C-6204-03CE-EF2C-84679797E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12A6E-B72E-4102-9D28-D9125DF0B97D}" type="datetimeFigureOut">
              <a:rPr lang="en-AU" smtClean="0"/>
              <a:t>9/03/2026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41FA42-DCDC-FA1F-3337-05FA48FD3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66404B-78A8-D4B3-0696-26EAFE66F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98D02-18A5-42E7-AE13-A0836AB1E23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28113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C24BD1-3D97-ACB9-0848-0015A5D6F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12A6E-B72E-4102-9D28-D9125DF0B97D}" type="datetimeFigureOut">
              <a:rPr lang="en-AU" smtClean="0"/>
              <a:t>9/03/2026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149D48-40D3-3353-CB19-57DC31088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6F8AC8-C274-B104-E543-76C5C8930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98D02-18A5-42E7-AE13-A0836AB1E23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4826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C0742-1A93-A8CB-6146-778510DA5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447E5-244B-7606-D77E-1225AA053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C4501E-5409-BFB3-410B-52A2CCF873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58410C-57BB-2BF2-9B73-105D8B3B1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12A6E-B72E-4102-9D28-D9125DF0B97D}" type="datetimeFigureOut">
              <a:rPr lang="en-AU" smtClean="0"/>
              <a:t>9/03/2026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7F717E-241E-376E-D5D4-AE182DEBE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69F0FF-1B8E-9AB9-890E-6309EDF5E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98D02-18A5-42E7-AE13-A0836AB1E23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54837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AE991-DB17-7469-B821-3712EAC7A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CCE811-B592-C395-D8A1-CA8A96DAEF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47925A-F8B1-225C-B682-AD3B04878E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C61AAD-011B-54F0-776C-A80763B46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12A6E-B72E-4102-9D28-D9125DF0B97D}" type="datetimeFigureOut">
              <a:rPr lang="en-AU" smtClean="0"/>
              <a:t>9/03/2026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4D380-A600-D2C3-CD7E-3ED7F0FDB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B1E6BD-AFEC-7F3E-A962-A0D63E9C0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98D02-18A5-42E7-AE13-A0836AB1E23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96501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EC2AA-2421-DC53-4940-BBB9E0180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CF0453-2982-2A90-99F0-B507CB28C9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6DBD6-509E-5404-56A5-302C5532A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12A6E-B72E-4102-9D28-D9125DF0B97D}" type="datetimeFigureOut">
              <a:rPr lang="en-AU" smtClean="0"/>
              <a:t>9/03/2026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7B410A-DC74-826B-9505-81743EA1E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62D842-4D57-5267-2FEE-8D668CD98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98D02-18A5-42E7-AE13-A0836AB1E23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45949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A68C86-F39A-543C-D735-C7A702A6BF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DF5845-9607-4BBC-15DA-E4139C0902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280E57-CCF6-8F75-679D-195AAA08D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12A6E-B72E-4102-9D28-D9125DF0B97D}" type="datetimeFigureOut">
              <a:rPr lang="en-AU" smtClean="0"/>
              <a:t>9/03/2026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63BC4-FE11-C588-AA91-061CD88C6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A3C385-E5B3-08FD-B4EA-1DD02F7E4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98D02-18A5-42E7-AE13-A0836AB1E23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51008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39D1C1-BFFC-B5C3-7EF3-4FCDCAC07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45D539-CCA5-C122-D975-FC8145E18A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BAA296-B281-00B0-E93D-1FEE8CB3E1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012A6E-B72E-4102-9D28-D9125DF0B97D}" type="datetimeFigureOut">
              <a:rPr lang="en-AU" smtClean="0"/>
              <a:t>9/03/2026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7A3826-89F5-1073-8E78-EA2D7D5D28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ACD74-5207-2CD0-98A4-F772A8A17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D98D02-18A5-42E7-AE13-A0836AB1E23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82999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SUMARIU DADUS </a:t>
            </a:r>
          </a:p>
          <a:p>
            <a:r>
              <a:rPr lang="en-US" dirty="0" smtClean="0"/>
              <a:t>SERVISU MUNISIPAL SAUDE BAUCAU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683394"/>
            <a:ext cx="9400674" cy="2290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30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0710AA-CE67-7B55-7A52-79F97285A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3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TOTAL PESOAL SAUDE (SENTRU SAUDE NO POSTU SAUDE)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FE6D4D9-0258-0341-CC5A-92A5C9C6D8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8120140"/>
              </p:ext>
            </p:extLst>
          </p:nvPr>
        </p:nvGraphicFramePr>
        <p:xfrm>
          <a:off x="4416703" y="264942"/>
          <a:ext cx="7225750" cy="4467565"/>
        </p:xfrm>
        <a:graphic>
          <a:graphicData uri="http://schemas.openxmlformats.org/drawingml/2006/table">
            <a:tbl>
              <a:tblPr/>
              <a:tblGrid>
                <a:gridCol w="2126972">
                  <a:extLst>
                    <a:ext uri="{9D8B030D-6E8A-4147-A177-3AD203B41FA5}">
                      <a16:colId xmlns:a16="http://schemas.microsoft.com/office/drawing/2014/main" val="195260331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699714969"/>
                    </a:ext>
                  </a:extLst>
                </a:gridCol>
                <a:gridCol w="1491090">
                  <a:extLst>
                    <a:ext uri="{9D8B030D-6E8A-4147-A177-3AD203B41FA5}">
                      <a16:colId xmlns:a16="http://schemas.microsoft.com/office/drawing/2014/main" val="715102406"/>
                    </a:ext>
                  </a:extLst>
                </a:gridCol>
                <a:gridCol w="1220702">
                  <a:extLst>
                    <a:ext uri="{9D8B030D-6E8A-4147-A177-3AD203B41FA5}">
                      <a16:colId xmlns:a16="http://schemas.microsoft.com/office/drawing/2014/main" val="1351848042"/>
                    </a:ext>
                  </a:extLst>
                </a:gridCol>
                <a:gridCol w="1148736">
                  <a:extLst>
                    <a:ext uri="{9D8B030D-6E8A-4147-A177-3AD203B41FA5}">
                      <a16:colId xmlns:a16="http://schemas.microsoft.com/office/drawing/2014/main" val="1844925368"/>
                    </a:ext>
                  </a:extLst>
                </a:gridCol>
              </a:tblGrid>
              <a:tr h="261781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Tipu</a:t>
                      </a:r>
                      <a:r>
                        <a:rPr lang="en-A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A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Pesoál</a:t>
                      </a:r>
                      <a:r>
                        <a:rPr lang="en-A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A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Saúde</a:t>
                      </a:r>
                      <a:endParaRPr lang="en-A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N.º totál pesoál saúde</a:t>
                      </a:r>
                    </a:p>
                  </a:txBody>
                  <a:tcPr marL="9224" marR="9224" marT="92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Status</a:t>
                      </a: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220734"/>
                  </a:ext>
                </a:extLst>
              </a:tr>
              <a:tr h="261781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Permanente</a:t>
                      </a: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Kontratadu</a:t>
                      </a: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Voluntariadu</a:t>
                      </a: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7549604"/>
                  </a:ext>
                </a:extLst>
              </a:tr>
              <a:tr h="11637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Médiku</a:t>
                      </a:r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A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Jerál</a:t>
                      </a:r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A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Nasionál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</a:t>
                      </a: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5105973"/>
                  </a:ext>
                </a:extLst>
              </a:tr>
              <a:tr h="33193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A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Médiku</a:t>
                      </a:r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A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Jerál</a:t>
                      </a:r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A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Internasionál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224" marR="9224" marT="92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224" marR="9224" marT="92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224" marR="9224" marT="92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09166"/>
                  </a:ext>
                </a:extLst>
              </a:tr>
              <a:tr h="2617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Médiku Dentista</a:t>
                      </a: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224" marR="9224" marT="92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85291"/>
                  </a:ext>
                </a:extLst>
              </a:tr>
              <a:tr h="2617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Enfermeiru</a:t>
                      </a:r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/a</a:t>
                      </a: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</a:t>
                      </a:r>
                    </a:p>
                  </a:txBody>
                  <a:tcPr marL="9224" marR="9224" marT="92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</a:t>
                      </a: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1938365"/>
                  </a:ext>
                </a:extLst>
              </a:tr>
              <a:tr h="15254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Enfermeiru</a:t>
                      </a:r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A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Dentista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7804724"/>
                  </a:ext>
                </a:extLst>
              </a:tr>
              <a:tr h="2617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Parteira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2816575"/>
                  </a:ext>
                </a:extLst>
              </a:tr>
              <a:tr h="28730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Farmaseútiku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</a:t>
                      </a:r>
                    </a:p>
                  </a:txBody>
                  <a:tcPr marL="9224" marR="9224" marT="92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3204644"/>
                  </a:ext>
                </a:extLst>
              </a:tr>
              <a:tr h="2617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Laboratorista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9224" marR="9224" marT="92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40194"/>
                  </a:ext>
                </a:extLst>
              </a:tr>
              <a:tr h="2617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Enfermeiru</a:t>
                      </a:r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/a</a:t>
                      </a: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7544267"/>
                  </a:ext>
                </a:extLst>
              </a:tr>
              <a:tr h="2617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Tekniku</a:t>
                      </a:r>
                      <a:r>
                        <a:rPr lang="id-ID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Dentaria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2837820"/>
                  </a:ext>
                </a:extLst>
              </a:tr>
              <a:tr h="2617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Saude Ambiental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6965562"/>
                  </a:ext>
                </a:extLst>
              </a:tr>
              <a:tr h="2617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Nutrisionista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224" marR="9224" marT="92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3912431"/>
                  </a:ext>
                </a:extLst>
              </a:tr>
              <a:tr h="2617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Eletromedik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17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Seluk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d-ID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7460653"/>
                  </a:ext>
                </a:extLst>
              </a:tr>
              <a:tr h="2617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Totál</a:t>
                      </a:r>
                      <a:endParaRPr lang="en-A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446</a:t>
                      </a: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d-ID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287</a:t>
                      </a:r>
                      <a:endParaRPr lang="en-A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d-ID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159</a:t>
                      </a:r>
                      <a:endParaRPr lang="en-A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224" marR="9224" marT="9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605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670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96C3E1-B8B6-7770-77B1-3A0DB577B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SETOR SAUDE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87330-06CA-9445-9AEF-FC6067CC82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72499" y="390832"/>
            <a:ext cx="3233585" cy="8736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Pesoál</a:t>
            </a: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Saúde</a:t>
            </a: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tuir</a:t>
            </a: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Postu</a:t>
            </a: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Administrativu</a:t>
            </a: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– </a:t>
            </a:r>
            <a:r>
              <a:rPr lang="en-US" sz="200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202</a:t>
            </a:r>
            <a:r>
              <a:rPr lang="id-ID" sz="2000" dirty="0">
                <a:solidFill>
                  <a:srgbClr val="FFFFFF"/>
                </a:solidFill>
              </a:rPr>
              <a:t>6</a:t>
            </a:r>
            <a:endParaRPr lang="en-US" sz="2000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53B5FD1-CAA4-B543-2042-5A9364EB3A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854810"/>
              </p:ext>
            </p:extLst>
          </p:nvPr>
        </p:nvGraphicFramePr>
        <p:xfrm>
          <a:off x="432225" y="2309812"/>
          <a:ext cx="10011803" cy="384821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060269">
                  <a:extLst>
                    <a:ext uri="{9D8B030D-6E8A-4147-A177-3AD203B41FA5}">
                      <a16:colId xmlns:a16="http://schemas.microsoft.com/office/drawing/2014/main" val="266224049"/>
                    </a:ext>
                  </a:extLst>
                </a:gridCol>
                <a:gridCol w="1574957">
                  <a:extLst>
                    <a:ext uri="{9D8B030D-6E8A-4147-A177-3AD203B41FA5}">
                      <a16:colId xmlns:a16="http://schemas.microsoft.com/office/drawing/2014/main" val="1908295573"/>
                    </a:ext>
                  </a:extLst>
                </a:gridCol>
                <a:gridCol w="759436">
                  <a:extLst>
                    <a:ext uri="{9D8B030D-6E8A-4147-A177-3AD203B41FA5}">
                      <a16:colId xmlns:a16="http://schemas.microsoft.com/office/drawing/2014/main" val="1151777069"/>
                    </a:ext>
                  </a:extLst>
                </a:gridCol>
                <a:gridCol w="674033">
                  <a:extLst>
                    <a:ext uri="{9D8B030D-6E8A-4147-A177-3AD203B41FA5}">
                      <a16:colId xmlns:a16="http://schemas.microsoft.com/office/drawing/2014/main" val="2973509916"/>
                    </a:ext>
                  </a:extLst>
                </a:gridCol>
                <a:gridCol w="765928">
                  <a:extLst>
                    <a:ext uri="{9D8B030D-6E8A-4147-A177-3AD203B41FA5}">
                      <a16:colId xmlns:a16="http://schemas.microsoft.com/office/drawing/2014/main" val="3679476753"/>
                    </a:ext>
                  </a:extLst>
                </a:gridCol>
                <a:gridCol w="636990">
                  <a:extLst>
                    <a:ext uri="{9D8B030D-6E8A-4147-A177-3AD203B41FA5}">
                      <a16:colId xmlns:a16="http://schemas.microsoft.com/office/drawing/2014/main" val="3068210337"/>
                    </a:ext>
                  </a:extLst>
                </a:gridCol>
                <a:gridCol w="640924">
                  <a:extLst>
                    <a:ext uri="{9D8B030D-6E8A-4147-A177-3AD203B41FA5}">
                      <a16:colId xmlns:a16="http://schemas.microsoft.com/office/drawing/2014/main" val="2725182838"/>
                    </a:ext>
                  </a:extLst>
                </a:gridCol>
                <a:gridCol w="627024">
                  <a:extLst>
                    <a:ext uri="{9D8B030D-6E8A-4147-A177-3AD203B41FA5}">
                      <a16:colId xmlns:a16="http://schemas.microsoft.com/office/drawing/2014/main" val="1853652212"/>
                    </a:ext>
                  </a:extLst>
                </a:gridCol>
                <a:gridCol w="774758">
                  <a:extLst>
                    <a:ext uri="{9D8B030D-6E8A-4147-A177-3AD203B41FA5}">
                      <a16:colId xmlns:a16="http://schemas.microsoft.com/office/drawing/2014/main" val="970743716"/>
                    </a:ext>
                  </a:extLst>
                </a:gridCol>
                <a:gridCol w="748742">
                  <a:extLst>
                    <a:ext uri="{9D8B030D-6E8A-4147-A177-3AD203B41FA5}">
                      <a16:colId xmlns:a16="http://schemas.microsoft.com/office/drawing/2014/main" val="1285703664"/>
                    </a:ext>
                  </a:extLst>
                </a:gridCol>
                <a:gridCol w="748742">
                  <a:extLst>
                    <a:ext uri="{9D8B030D-6E8A-4147-A177-3AD203B41FA5}">
                      <a16:colId xmlns:a16="http://schemas.microsoft.com/office/drawing/2014/main" val="1899237786"/>
                    </a:ext>
                  </a:extLst>
                </a:gridCol>
              </a:tblGrid>
              <a:tr h="230449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83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4450" indent="317500">
                        <a:lnSpc>
                          <a:spcPct val="90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1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Postu Administrativu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8100" marR="38100" algn="ctr">
                        <a:lnSpc>
                          <a:spcPct val="9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1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Fasilidade Saúde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1041400">
                        <a:lnSpc>
                          <a:spcPct val="115000"/>
                        </a:lnSpc>
                        <a:spcBef>
                          <a:spcPts val="26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Médiku</a:t>
                      </a:r>
                      <a:r>
                        <a:rPr lang="pt-PT" sz="1100" b="1" kern="0" spc="-15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1100" b="1" kern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pt-PT" sz="1100" b="1" kern="0" spc="-15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1100" b="1" kern="0" spc="-1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Paramédiku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129540" marR="76200" indent="-46990">
                        <a:lnSpc>
                          <a:spcPct val="107000"/>
                        </a:lnSpc>
                        <a:spcBef>
                          <a:spcPts val="105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r>
                        <a:rPr lang="pt-PT" sz="1100" b="1" kern="0" spc="-75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1100" b="1" ker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Médiku</a:t>
                      </a:r>
                      <a:r>
                        <a:rPr lang="pt-PT" sz="1100" b="1" kern="0" spc="-75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1100" b="1" ker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r>
                        <a:rPr lang="pt-PT" sz="1100" b="1" kern="0" spc="-1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Paramemédiku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678417"/>
                  </a:ext>
                </a:extLst>
              </a:tr>
              <a:tr h="526025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68605" marR="221615" indent="-46990">
                        <a:lnSpc>
                          <a:spcPct val="90000"/>
                        </a:lnSpc>
                        <a:spcBef>
                          <a:spcPts val="24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1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Doutór Jerál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82575" marR="88265" indent="-189865">
                        <a:lnSpc>
                          <a:spcPct val="90000"/>
                        </a:lnSpc>
                        <a:spcBef>
                          <a:spcPts val="24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1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Enfermeiru Jerál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61925">
                        <a:lnSpc>
                          <a:spcPct val="115000"/>
                        </a:lnSpc>
                        <a:spcBef>
                          <a:spcPts val="117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1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Parteira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528041"/>
                  </a:ext>
                </a:extLst>
              </a:tr>
              <a:tr h="230449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Mane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Feto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05" marR="635" algn="ct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Mane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05" marR="635" algn="ct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Feto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715" marR="635" algn="ct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Mane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255" marR="2540" algn="ct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Feto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Mane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525" marR="635" algn="ct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Feto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</a:t>
                      </a:r>
                      <a:r>
                        <a:rPr lang="pt-PT" sz="1100" kern="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7963015"/>
                  </a:ext>
                </a:extLst>
              </a:tr>
              <a:tr h="230449"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2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6797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Baguia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Sentru Saúde Komunitáriu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5080" marR="635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8890" marR="2540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7620" marR="635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25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id-ID" sz="1100" kern="0" spc="-25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304716"/>
                  </a:ext>
                </a:extLst>
              </a:tr>
              <a:tr h="230449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Postu Saúde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" marR="635" algn="ctr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" marR="2540" algn="ctr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" marR="635" algn="ctr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8372584"/>
                  </a:ext>
                </a:extLst>
              </a:tr>
              <a:tr h="230449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70"/>
                        </a:lnSpc>
                        <a:spcBef>
                          <a:spcPts val="44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5080" marR="635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8890" marR="2540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7620" marR="635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B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2707202"/>
                  </a:ext>
                </a:extLst>
              </a:tr>
              <a:tr h="230449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Sub</a:t>
                      </a:r>
                      <a:r>
                        <a:rPr lang="pt-PT" sz="1100" b="1" kern="0" spc="-25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1100" b="1" kern="0" spc="-1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5080" marR="635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8890" marR="2540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7620" marR="635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239718"/>
                  </a:ext>
                </a:extLst>
              </a:tr>
              <a:tr h="230449"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99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d-ID" sz="1400" b="0" kern="100" dirty="0" smtClean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99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b="0" kern="100" spc="-10" baseline="0" dirty="0" smtClean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pt-PT" sz="1100" kern="0" spc="-1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Baucau </a:t>
                      </a:r>
                      <a:r>
                        <a:rPr lang="pt-PT" sz="1100" kern="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Vila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Sentru Saúde Komunitáriu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25" dirty="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25" dirty="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US" sz="1100" kern="0" spc="-50" dirty="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US" sz="1100" kern="0" spc="-50" dirty="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" marR="635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" marR="2540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2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100" kern="0" spc="-2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" marR="635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AU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2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2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574077"/>
                  </a:ext>
                </a:extLst>
              </a:tr>
              <a:tr h="230449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2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Postu Saúde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US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US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US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5080" marR="635" algn="ctr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8890" marR="2540" algn="ctr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US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7620" marR="635" algn="ctr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25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6131375"/>
                  </a:ext>
                </a:extLst>
              </a:tr>
              <a:tr h="230449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25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SMS</a:t>
                      </a:r>
                      <a:endParaRPr lang="en-AU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9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AU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19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19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AU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19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AU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" marR="635" algn="ctr">
                        <a:lnSpc>
                          <a:spcPct val="115000"/>
                        </a:lnSpc>
                        <a:spcBef>
                          <a:spcPts val="19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" marR="2540" algn="ctr">
                        <a:lnSpc>
                          <a:spcPct val="115000"/>
                        </a:lnSpc>
                        <a:spcBef>
                          <a:spcPts val="19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AU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" marR="635" algn="ctr">
                        <a:lnSpc>
                          <a:spcPct val="115000"/>
                        </a:lnSpc>
                        <a:spcBef>
                          <a:spcPts val="19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AU" sz="11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AU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15000"/>
                        </a:lnSpc>
                        <a:spcBef>
                          <a:spcPts val="19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AU" sz="11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AU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19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AU" sz="11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AU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0590948"/>
                  </a:ext>
                </a:extLst>
              </a:tr>
              <a:tr h="230449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Sub</a:t>
                      </a:r>
                      <a:r>
                        <a:rPr lang="pt-PT" sz="1100" b="1" kern="0" spc="-1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Total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AU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AU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AU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AU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5080" marR="635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AU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8890" marR="2540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AU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7620" marR="635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AU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37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AU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59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AU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927074"/>
                  </a:ext>
                </a:extLst>
              </a:tr>
              <a:tr h="233654"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47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92735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Laga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Sentru Saúde Komunitáriu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" marR="635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" marR="2540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" marR="635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2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id-ID" sz="1100" kern="0" spc="-2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9080195"/>
                  </a:ext>
                </a:extLst>
              </a:tr>
              <a:tr h="233654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Postu Saúde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5080" marR="635" algn="ctr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8890" marR="2540" algn="ctr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7620" marR="635" algn="ctr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25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2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3327050"/>
                  </a:ext>
                </a:extLst>
              </a:tr>
              <a:tr h="233654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15000"/>
                        </a:lnSpc>
                        <a:spcBef>
                          <a:spcPts val="39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9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39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39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39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" marR="635" algn="ctr">
                        <a:lnSpc>
                          <a:spcPct val="115000"/>
                        </a:lnSpc>
                        <a:spcBef>
                          <a:spcPts val="39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" marR="2540" algn="ctr">
                        <a:lnSpc>
                          <a:spcPct val="115000"/>
                        </a:lnSpc>
                        <a:spcBef>
                          <a:spcPts val="39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" marR="635" algn="ctr">
                        <a:lnSpc>
                          <a:spcPct val="115000"/>
                        </a:lnSpc>
                        <a:spcBef>
                          <a:spcPts val="39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15000"/>
                        </a:lnSpc>
                        <a:spcBef>
                          <a:spcPts val="39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39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2770232"/>
                  </a:ext>
                </a:extLst>
              </a:tr>
              <a:tr h="233654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Sub</a:t>
                      </a:r>
                      <a:r>
                        <a:rPr lang="pt-PT" sz="1100" b="1" kern="0" spc="-25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1100" b="1" kern="0" spc="-1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5080" marR="635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8890" marR="2540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7620" marR="635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46463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9577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96C3E1-B8B6-7770-77B1-3A0DB577B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SETOR SAUDE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87330-06CA-9445-9AEF-FC6067CC82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72499" y="390832"/>
            <a:ext cx="3233585" cy="8736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Pesoál</a:t>
            </a: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Saúde</a:t>
            </a: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tuir</a:t>
            </a: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Postu</a:t>
            </a: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Administrativu</a:t>
            </a: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– </a:t>
            </a:r>
            <a:r>
              <a:rPr lang="en-US" sz="200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202</a:t>
            </a:r>
            <a:r>
              <a:rPr lang="id-ID" sz="2000" dirty="0">
                <a:solidFill>
                  <a:srgbClr val="FFFFFF"/>
                </a:solidFill>
              </a:rPr>
              <a:t>6</a:t>
            </a:r>
            <a:endParaRPr lang="en-US" sz="2000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53B5FD1-CAA4-B543-2042-5A9364EB3A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378754"/>
              </p:ext>
            </p:extLst>
          </p:nvPr>
        </p:nvGraphicFramePr>
        <p:xfrm>
          <a:off x="432225" y="2309812"/>
          <a:ext cx="10011803" cy="399217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060269">
                  <a:extLst>
                    <a:ext uri="{9D8B030D-6E8A-4147-A177-3AD203B41FA5}">
                      <a16:colId xmlns:a16="http://schemas.microsoft.com/office/drawing/2014/main" val="266224049"/>
                    </a:ext>
                  </a:extLst>
                </a:gridCol>
                <a:gridCol w="1574957">
                  <a:extLst>
                    <a:ext uri="{9D8B030D-6E8A-4147-A177-3AD203B41FA5}">
                      <a16:colId xmlns:a16="http://schemas.microsoft.com/office/drawing/2014/main" val="1908295573"/>
                    </a:ext>
                  </a:extLst>
                </a:gridCol>
                <a:gridCol w="759436">
                  <a:extLst>
                    <a:ext uri="{9D8B030D-6E8A-4147-A177-3AD203B41FA5}">
                      <a16:colId xmlns:a16="http://schemas.microsoft.com/office/drawing/2014/main" val="1151777069"/>
                    </a:ext>
                  </a:extLst>
                </a:gridCol>
                <a:gridCol w="674033">
                  <a:extLst>
                    <a:ext uri="{9D8B030D-6E8A-4147-A177-3AD203B41FA5}">
                      <a16:colId xmlns:a16="http://schemas.microsoft.com/office/drawing/2014/main" val="2973509916"/>
                    </a:ext>
                  </a:extLst>
                </a:gridCol>
                <a:gridCol w="765928">
                  <a:extLst>
                    <a:ext uri="{9D8B030D-6E8A-4147-A177-3AD203B41FA5}">
                      <a16:colId xmlns:a16="http://schemas.microsoft.com/office/drawing/2014/main" val="3679476753"/>
                    </a:ext>
                  </a:extLst>
                </a:gridCol>
                <a:gridCol w="636990">
                  <a:extLst>
                    <a:ext uri="{9D8B030D-6E8A-4147-A177-3AD203B41FA5}">
                      <a16:colId xmlns:a16="http://schemas.microsoft.com/office/drawing/2014/main" val="3068210337"/>
                    </a:ext>
                  </a:extLst>
                </a:gridCol>
                <a:gridCol w="640924">
                  <a:extLst>
                    <a:ext uri="{9D8B030D-6E8A-4147-A177-3AD203B41FA5}">
                      <a16:colId xmlns:a16="http://schemas.microsoft.com/office/drawing/2014/main" val="2725182838"/>
                    </a:ext>
                  </a:extLst>
                </a:gridCol>
                <a:gridCol w="627024">
                  <a:extLst>
                    <a:ext uri="{9D8B030D-6E8A-4147-A177-3AD203B41FA5}">
                      <a16:colId xmlns:a16="http://schemas.microsoft.com/office/drawing/2014/main" val="1853652212"/>
                    </a:ext>
                  </a:extLst>
                </a:gridCol>
                <a:gridCol w="774758">
                  <a:extLst>
                    <a:ext uri="{9D8B030D-6E8A-4147-A177-3AD203B41FA5}">
                      <a16:colId xmlns:a16="http://schemas.microsoft.com/office/drawing/2014/main" val="970743716"/>
                    </a:ext>
                  </a:extLst>
                </a:gridCol>
                <a:gridCol w="748742">
                  <a:extLst>
                    <a:ext uri="{9D8B030D-6E8A-4147-A177-3AD203B41FA5}">
                      <a16:colId xmlns:a16="http://schemas.microsoft.com/office/drawing/2014/main" val="1285703664"/>
                    </a:ext>
                  </a:extLst>
                </a:gridCol>
                <a:gridCol w="748742">
                  <a:extLst>
                    <a:ext uri="{9D8B030D-6E8A-4147-A177-3AD203B41FA5}">
                      <a16:colId xmlns:a16="http://schemas.microsoft.com/office/drawing/2014/main" val="1899237786"/>
                    </a:ext>
                  </a:extLst>
                </a:gridCol>
              </a:tblGrid>
              <a:tr h="230449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83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4450" indent="317500">
                        <a:lnSpc>
                          <a:spcPct val="90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1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Postu Administrativu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8100" marR="38100" algn="ctr">
                        <a:lnSpc>
                          <a:spcPct val="9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1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Fasilidade Saúde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1041400">
                        <a:lnSpc>
                          <a:spcPct val="115000"/>
                        </a:lnSpc>
                        <a:spcBef>
                          <a:spcPts val="26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Médiku</a:t>
                      </a:r>
                      <a:r>
                        <a:rPr lang="pt-PT" sz="1100" b="1" kern="0" spc="-15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1100" b="1" kern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pt-PT" sz="1100" b="1" kern="0" spc="-15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1100" b="1" kern="0" spc="-1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Paramédiku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129540" marR="76200" indent="-46990">
                        <a:lnSpc>
                          <a:spcPct val="107000"/>
                        </a:lnSpc>
                        <a:spcBef>
                          <a:spcPts val="105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r>
                        <a:rPr lang="pt-PT" sz="1100" b="1" kern="0" spc="-75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1100" b="1" ker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Médiku</a:t>
                      </a:r>
                      <a:r>
                        <a:rPr lang="pt-PT" sz="1100" b="1" kern="0" spc="-75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1100" b="1" ker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r>
                        <a:rPr lang="pt-PT" sz="1100" b="1" kern="0" spc="-1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Paramemédiku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678417"/>
                  </a:ext>
                </a:extLst>
              </a:tr>
              <a:tr h="526025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68605" marR="221615" indent="-46990">
                        <a:lnSpc>
                          <a:spcPct val="90000"/>
                        </a:lnSpc>
                        <a:spcBef>
                          <a:spcPts val="24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1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Doutór Jerál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82575" marR="88265" indent="-189865">
                        <a:lnSpc>
                          <a:spcPct val="90000"/>
                        </a:lnSpc>
                        <a:spcBef>
                          <a:spcPts val="24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1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Enfermeiru Jerál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61925">
                        <a:lnSpc>
                          <a:spcPct val="115000"/>
                        </a:lnSpc>
                        <a:spcBef>
                          <a:spcPts val="117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1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Parteira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528041"/>
                  </a:ext>
                </a:extLst>
              </a:tr>
              <a:tr h="230449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Mane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Feto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05" marR="635" algn="ct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Mane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05" marR="635" algn="ct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Feto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715" marR="635" algn="ct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Mane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255" marR="2540" algn="ct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Feto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Mane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525" marR="635" algn="ct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Feto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</a:t>
                      </a:r>
                      <a:r>
                        <a:rPr lang="pt-PT" sz="1100" kern="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7963015"/>
                  </a:ext>
                </a:extLst>
              </a:tr>
              <a:tr h="230449">
                <a:tc row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d-ID" sz="1100" b="1" kern="0" dirty="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        Matebian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5080" marR="635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8890" marR="2540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7620" marR="635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304716"/>
                  </a:ext>
                </a:extLst>
              </a:tr>
              <a:tr h="230449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Postu Saúde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" marR="635" algn="ctr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" marR="2540" algn="ctr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" marR="635" algn="ctr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8372584"/>
                  </a:ext>
                </a:extLst>
              </a:tr>
              <a:tr h="230449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70"/>
                        </a:lnSpc>
                        <a:spcBef>
                          <a:spcPts val="44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5080" marR="635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8890" marR="2540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7620" marR="635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B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2707202"/>
                  </a:ext>
                </a:extLst>
              </a:tr>
              <a:tr h="230449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Sub</a:t>
                      </a:r>
                      <a:r>
                        <a:rPr lang="pt-PT" sz="1100" b="1" kern="0" spc="-25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1100" b="1" kern="0" spc="-1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AU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5080" marR="635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8890" marR="2540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7620" marR="635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239718"/>
                  </a:ext>
                </a:extLst>
              </a:tr>
              <a:tr h="435498"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99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d-ID" sz="1400" b="0" kern="100" dirty="0" smtClean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99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b="0" kern="100" spc="-10" baseline="0" dirty="0" smtClean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id-ID" sz="1100" kern="0" spc="-1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Quelicai Antigo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" marR="635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" marR="2540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" marR="635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57407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2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Postu Saúde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5080" marR="635" algn="ctr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8890" marR="2540" algn="ctr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7620" marR="635" algn="ctr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25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449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9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19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19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19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" marR="635" algn="ctr">
                        <a:lnSpc>
                          <a:spcPct val="115000"/>
                        </a:lnSpc>
                        <a:spcBef>
                          <a:spcPts val="19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" marR="2540" algn="ctr">
                        <a:lnSpc>
                          <a:spcPct val="115000"/>
                        </a:lnSpc>
                        <a:spcBef>
                          <a:spcPts val="19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" marR="635" algn="ctr">
                        <a:lnSpc>
                          <a:spcPct val="115000"/>
                        </a:lnSpc>
                        <a:spcBef>
                          <a:spcPts val="19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15000"/>
                        </a:lnSpc>
                        <a:spcBef>
                          <a:spcPts val="19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19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0590948"/>
                  </a:ext>
                </a:extLst>
              </a:tr>
              <a:tr h="230449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Sub</a:t>
                      </a:r>
                      <a:r>
                        <a:rPr lang="pt-PT" sz="1100" b="1" kern="0" spc="-1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Total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5080" marR="635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8890" marR="2540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7620" marR="635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4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AU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927074"/>
                  </a:ext>
                </a:extLst>
              </a:tr>
              <a:tr h="233654"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29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2575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Quelicai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Sentru Saúde Komunitáriu</a:t>
                      </a:r>
                      <a:endParaRPr lang="en-AU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" marR="635" algn="ctr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" marR="2540" algn="ctr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" marR="635" algn="ctr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2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id-ID" sz="1100" kern="0" spc="-2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9080195"/>
                  </a:ext>
                </a:extLst>
              </a:tr>
              <a:tr h="233654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2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Postu Saúde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5080" marR="635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8890" marR="2540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7620" marR="635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3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25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3327050"/>
                  </a:ext>
                </a:extLst>
              </a:tr>
              <a:tr h="233654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" marR="635" algn="ctr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" marR="2540" algn="ctr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" marR="635" algn="ctr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2770232"/>
                  </a:ext>
                </a:extLst>
              </a:tr>
              <a:tr h="233654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Sub</a:t>
                      </a:r>
                      <a:r>
                        <a:rPr lang="pt-PT" sz="1100" b="1" kern="0" spc="-25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1100" b="1" kern="0" spc="-1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AU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3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3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3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3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5080" marR="635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3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8890" marR="2540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300" kern="10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7620" marR="635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3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3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3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46463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3116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3F56BF-421F-AE02-C523-547E66CEA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KONTINUA…. SAUDE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6FA010-2D68-70B1-67B4-4532D416D6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72499" y="390832"/>
            <a:ext cx="3233585" cy="8736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Pesoál</a:t>
            </a: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Saúde</a:t>
            </a: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tuir</a:t>
            </a: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Postu</a:t>
            </a: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Administrativu</a:t>
            </a: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– </a:t>
            </a:r>
            <a:r>
              <a:rPr lang="en-US" sz="200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202</a:t>
            </a:r>
            <a:r>
              <a:rPr lang="id-ID" sz="200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6</a:t>
            </a:r>
            <a:endParaRPr lang="en-US" sz="2000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EC905D6-A7D0-063E-6C10-3F19602883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4451254"/>
              </p:ext>
            </p:extLst>
          </p:nvPr>
        </p:nvGraphicFramePr>
        <p:xfrm>
          <a:off x="1203651" y="1966293"/>
          <a:ext cx="9715986" cy="338209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706491">
                  <a:extLst>
                    <a:ext uri="{9D8B030D-6E8A-4147-A177-3AD203B41FA5}">
                      <a16:colId xmlns:a16="http://schemas.microsoft.com/office/drawing/2014/main" val="2328405291"/>
                    </a:ext>
                  </a:extLst>
                </a:gridCol>
                <a:gridCol w="1555532">
                  <a:extLst>
                    <a:ext uri="{9D8B030D-6E8A-4147-A177-3AD203B41FA5}">
                      <a16:colId xmlns:a16="http://schemas.microsoft.com/office/drawing/2014/main" val="3522478195"/>
                    </a:ext>
                  </a:extLst>
                </a:gridCol>
                <a:gridCol w="583670">
                  <a:extLst>
                    <a:ext uri="{9D8B030D-6E8A-4147-A177-3AD203B41FA5}">
                      <a16:colId xmlns:a16="http://schemas.microsoft.com/office/drawing/2014/main" val="2854491007"/>
                    </a:ext>
                  </a:extLst>
                </a:gridCol>
                <a:gridCol w="831574">
                  <a:extLst>
                    <a:ext uri="{9D8B030D-6E8A-4147-A177-3AD203B41FA5}">
                      <a16:colId xmlns:a16="http://schemas.microsoft.com/office/drawing/2014/main" val="3852334152"/>
                    </a:ext>
                  </a:extLst>
                </a:gridCol>
                <a:gridCol w="831194">
                  <a:extLst>
                    <a:ext uri="{9D8B030D-6E8A-4147-A177-3AD203B41FA5}">
                      <a16:colId xmlns:a16="http://schemas.microsoft.com/office/drawing/2014/main" val="2930180170"/>
                    </a:ext>
                  </a:extLst>
                </a:gridCol>
                <a:gridCol w="738485">
                  <a:extLst>
                    <a:ext uri="{9D8B030D-6E8A-4147-A177-3AD203B41FA5}">
                      <a16:colId xmlns:a16="http://schemas.microsoft.com/office/drawing/2014/main" val="2464608326"/>
                    </a:ext>
                  </a:extLst>
                </a:gridCol>
                <a:gridCol w="709331">
                  <a:extLst>
                    <a:ext uri="{9D8B030D-6E8A-4147-A177-3AD203B41FA5}">
                      <a16:colId xmlns:a16="http://schemas.microsoft.com/office/drawing/2014/main" val="3060565626"/>
                    </a:ext>
                  </a:extLst>
                </a:gridCol>
                <a:gridCol w="709331">
                  <a:extLst>
                    <a:ext uri="{9D8B030D-6E8A-4147-A177-3AD203B41FA5}">
                      <a16:colId xmlns:a16="http://schemas.microsoft.com/office/drawing/2014/main" val="3180537974"/>
                    </a:ext>
                  </a:extLst>
                </a:gridCol>
                <a:gridCol w="702864">
                  <a:extLst>
                    <a:ext uri="{9D8B030D-6E8A-4147-A177-3AD203B41FA5}">
                      <a16:colId xmlns:a16="http://schemas.microsoft.com/office/drawing/2014/main" val="3409369640"/>
                    </a:ext>
                  </a:extLst>
                </a:gridCol>
                <a:gridCol w="673757">
                  <a:extLst>
                    <a:ext uri="{9D8B030D-6E8A-4147-A177-3AD203B41FA5}">
                      <a16:colId xmlns:a16="http://schemas.microsoft.com/office/drawing/2014/main" val="3348690903"/>
                    </a:ext>
                  </a:extLst>
                </a:gridCol>
                <a:gridCol w="673757">
                  <a:extLst>
                    <a:ext uri="{9D8B030D-6E8A-4147-A177-3AD203B41FA5}">
                      <a16:colId xmlns:a16="http://schemas.microsoft.com/office/drawing/2014/main" val="3267269557"/>
                    </a:ext>
                  </a:extLst>
                </a:gridCol>
              </a:tblGrid>
              <a:tr h="223890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83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4450" indent="317500">
                        <a:lnSpc>
                          <a:spcPct val="90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1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Postu Administrativu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AU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8100" marR="38100" algn="ctr">
                        <a:lnSpc>
                          <a:spcPct val="9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1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Fasilidade Saúde</a:t>
                      </a:r>
                      <a:endParaRPr lang="en-AU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1041400">
                        <a:lnSpc>
                          <a:spcPct val="115000"/>
                        </a:lnSpc>
                        <a:spcBef>
                          <a:spcPts val="26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Médiku</a:t>
                      </a:r>
                      <a:r>
                        <a:rPr lang="pt-PT" sz="1100" b="1" kern="0" spc="-15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1100" b="1" kern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pt-PT" sz="1100" b="1" kern="0" spc="-15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1100" b="1" kern="0" spc="-1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Paramédiku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129540" marR="76200" indent="-46990" algn="ctr">
                        <a:lnSpc>
                          <a:spcPct val="107000"/>
                        </a:lnSpc>
                        <a:spcBef>
                          <a:spcPts val="105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r>
                        <a:rPr lang="pt-PT" sz="1100" b="1" kern="0" spc="-75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1100" b="1" kern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Médiku</a:t>
                      </a:r>
                      <a:r>
                        <a:rPr lang="pt-PT" sz="1100" b="1" kern="0" spc="-75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1100" b="1" kern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r>
                        <a:rPr lang="pt-PT" sz="1100" b="1" kern="0" spc="-1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Paramemédiku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108844"/>
                  </a:ext>
                </a:extLst>
              </a:tr>
              <a:tr h="511052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68605" marR="221615" indent="-46990">
                        <a:lnSpc>
                          <a:spcPct val="90000"/>
                        </a:lnSpc>
                        <a:spcBef>
                          <a:spcPts val="24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1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Doutór Jerál</a:t>
                      </a:r>
                      <a:endParaRPr lang="en-AU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82575" marR="88265" indent="-189865">
                        <a:lnSpc>
                          <a:spcPct val="90000"/>
                        </a:lnSpc>
                        <a:spcBef>
                          <a:spcPts val="24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1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Enfermeiru Jerál</a:t>
                      </a:r>
                      <a:endParaRPr lang="en-AU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61925">
                        <a:lnSpc>
                          <a:spcPct val="115000"/>
                        </a:lnSpc>
                        <a:spcBef>
                          <a:spcPts val="117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1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Parteira</a:t>
                      </a:r>
                      <a:endParaRPr lang="en-AU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075642"/>
                  </a:ext>
                </a:extLst>
              </a:tr>
              <a:tr h="223890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Mane</a:t>
                      </a:r>
                      <a:endParaRPr lang="en-AU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Feto</a:t>
                      </a:r>
                      <a:endParaRPr lang="en-AU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05" marR="635" algn="ct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Mane</a:t>
                      </a:r>
                      <a:endParaRPr lang="en-AU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05" marR="635" algn="ct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Feto</a:t>
                      </a:r>
                      <a:endParaRPr lang="en-AU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715" marR="635" algn="ct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Mane</a:t>
                      </a:r>
                      <a:endParaRPr lang="en-AU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255" marR="2540" algn="ct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Feto</a:t>
                      </a:r>
                      <a:endParaRPr lang="en-AU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Mane</a:t>
                      </a:r>
                      <a:endParaRPr lang="en-AU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525" marR="635" algn="ct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Feto</a:t>
                      </a:r>
                      <a:endParaRPr lang="en-AU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</a:t>
                      </a:r>
                      <a:r>
                        <a:rPr lang="pt-PT" sz="1100" kern="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endParaRPr lang="en-AU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1196360"/>
                  </a:ext>
                </a:extLst>
              </a:tr>
              <a:tr h="418147"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29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6543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Vemasse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Sentru Saúde Komunitáriu</a:t>
                      </a:r>
                      <a:endParaRPr lang="en-AU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" marR="635" algn="ctr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" marR="2540" algn="ctr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" marR="635" algn="ctr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0462177"/>
                  </a:ext>
                </a:extLst>
              </a:tr>
              <a:tr h="223890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Postu Saúde</a:t>
                      </a:r>
                      <a:endParaRPr lang="en-AU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5080" marR="635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8890" marR="2540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7620" marR="635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855306"/>
                  </a:ext>
                </a:extLst>
              </a:tr>
              <a:tr h="223890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" marR="635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" marR="2540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" marR="635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6046205"/>
                  </a:ext>
                </a:extLst>
              </a:tr>
              <a:tr h="223890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Sub</a:t>
                      </a:r>
                      <a:r>
                        <a:rPr lang="pt-PT" sz="1100" b="1" kern="0" spc="-25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1100" b="1" kern="0" spc="-1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AU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3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3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3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3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5080" marR="635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3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8890" marR="2540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3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7620" marR="635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3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3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19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3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3014110"/>
                  </a:ext>
                </a:extLst>
              </a:tr>
              <a:tr h="418147"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2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2575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Venilale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Sentru Saúde Komunitáriu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" marR="635" algn="ctr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" marR="2540" algn="ctr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" marR="635" algn="ctr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2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2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id-ID" sz="1100" kern="0" spc="-2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2254958"/>
                  </a:ext>
                </a:extLst>
              </a:tr>
              <a:tr h="223890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2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Postu Saúde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5080" marR="635" algn="ctr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8890" marR="2540" algn="ctr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7620" marR="635" algn="ctr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1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kern="0" spc="-25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id-ID" sz="1100" kern="0" spc="-25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6338794"/>
                  </a:ext>
                </a:extLst>
              </a:tr>
              <a:tr h="223890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15000"/>
                        </a:lnSpc>
                        <a:spcBef>
                          <a:spcPts val="19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9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19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19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19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" marR="635" algn="ctr">
                        <a:lnSpc>
                          <a:spcPct val="115000"/>
                        </a:lnSpc>
                        <a:spcBef>
                          <a:spcPts val="19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" marR="2540" algn="ctr">
                        <a:lnSpc>
                          <a:spcPct val="115000"/>
                        </a:lnSpc>
                        <a:spcBef>
                          <a:spcPts val="19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" marR="635" algn="ctr">
                        <a:lnSpc>
                          <a:spcPct val="115000"/>
                        </a:lnSpc>
                        <a:spcBef>
                          <a:spcPts val="19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15000"/>
                        </a:lnSpc>
                        <a:spcBef>
                          <a:spcPts val="19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19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5018098"/>
                  </a:ext>
                </a:extLst>
              </a:tr>
              <a:tr h="223890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3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3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3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3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5080" marR="635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3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8890" marR="2540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3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7620" marR="635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3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3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3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4672743"/>
                  </a:ext>
                </a:extLst>
              </a:tr>
              <a:tr h="223890">
                <a:tc gridSpan="2">
                  <a:txBody>
                    <a:bodyPr/>
                    <a:lstStyle/>
                    <a:p>
                      <a:pPr marL="565150">
                        <a:lnSpc>
                          <a:spcPct val="115000"/>
                        </a:lnSpc>
                        <a:spcBef>
                          <a:spcPts val="17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100" b="1" ker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Grand</a:t>
                      </a:r>
                      <a:r>
                        <a:rPr lang="pt-PT" sz="1100" b="1" kern="0" spc="-15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1100" b="1" kern="0" spc="-1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AU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7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AU" sz="13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17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AU" sz="13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17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AU" sz="13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52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15000"/>
                        </a:lnSpc>
                        <a:spcBef>
                          <a:spcPts val="17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AU" sz="13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52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>
                  <a:txBody>
                    <a:bodyPr/>
                    <a:lstStyle/>
                    <a:p>
                      <a:pPr marL="5080" marR="635" algn="ctr">
                        <a:lnSpc>
                          <a:spcPct val="115000"/>
                        </a:lnSpc>
                        <a:spcBef>
                          <a:spcPts val="17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AU" sz="13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>
                  <a:txBody>
                    <a:bodyPr/>
                    <a:lstStyle/>
                    <a:p>
                      <a:pPr marL="8890" marR="2540" algn="ctr">
                        <a:lnSpc>
                          <a:spcPct val="115000"/>
                        </a:lnSpc>
                        <a:spcBef>
                          <a:spcPts val="17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AU" sz="13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>
                  <a:txBody>
                    <a:bodyPr/>
                    <a:lstStyle/>
                    <a:p>
                      <a:pPr marL="7620" marR="635" algn="ctr">
                        <a:lnSpc>
                          <a:spcPct val="115000"/>
                        </a:lnSpc>
                        <a:spcBef>
                          <a:spcPts val="17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AU" sz="13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15000"/>
                        </a:lnSpc>
                        <a:spcBef>
                          <a:spcPts val="17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AU" sz="1300" kern="10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163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15000"/>
                        </a:lnSpc>
                        <a:spcBef>
                          <a:spcPts val="17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AU" sz="13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248</a:t>
                      </a:r>
                      <a:endParaRPr lang="en-AU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30614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4742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6EBFE50-541A-E28A-CF22-400BA92EC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 kern="1200" dirty="0" smtClean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</a:t>
            </a:r>
            <a:r>
              <a:rPr lang="id-ID" sz="3400" kern="1200" dirty="0" smtClean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UMERU PROFESIONAL SAUDE </a:t>
            </a:r>
            <a:endParaRPr lang="en-US" sz="3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3DE0B6F-CD58-FD2B-A049-1D48548065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876673"/>
              </p:ext>
            </p:extLst>
          </p:nvPr>
        </p:nvGraphicFramePr>
        <p:xfrm>
          <a:off x="432225" y="2190009"/>
          <a:ext cx="11327550" cy="320378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7736698">
                  <a:extLst>
                    <a:ext uri="{9D8B030D-6E8A-4147-A177-3AD203B41FA5}">
                      <a16:colId xmlns:a16="http://schemas.microsoft.com/office/drawing/2014/main" val="3968380445"/>
                    </a:ext>
                  </a:extLst>
                </a:gridCol>
                <a:gridCol w="1285950">
                  <a:extLst>
                    <a:ext uri="{9D8B030D-6E8A-4147-A177-3AD203B41FA5}">
                      <a16:colId xmlns:a16="http://schemas.microsoft.com/office/drawing/2014/main" val="1553562403"/>
                    </a:ext>
                  </a:extLst>
                </a:gridCol>
                <a:gridCol w="1050469">
                  <a:extLst>
                    <a:ext uri="{9D8B030D-6E8A-4147-A177-3AD203B41FA5}">
                      <a16:colId xmlns:a16="http://schemas.microsoft.com/office/drawing/2014/main" val="2647982087"/>
                    </a:ext>
                  </a:extLst>
                </a:gridCol>
                <a:gridCol w="1254433">
                  <a:extLst>
                    <a:ext uri="{9D8B030D-6E8A-4147-A177-3AD203B41FA5}">
                      <a16:colId xmlns:a16="http://schemas.microsoft.com/office/drawing/2014/main" val="1556131617"/>
                    </a:ext>
                  </a:extLst>
                </a:gridCol>
              </a:tblGrid>
              <a:tr h="400473">
                <a:tc rowSpan="2">
                  <a:txBody>
                    <a:bodyPr/>
                    <a:lstStyle/>
                    <a:p>
                      <a:pPr marL="736600">
                        <a:lnSpc>
                          <a:spcPct val="115000"/>
                        </a:lnSpc>
                        <a:spcBef>
                          <a:spcPts val="12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2000" b="1" kern="0" spc="-10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Profisaun/Espesialidade</a:t>
                      </a:r>
                      <a:endParaRPr lang="en-AU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9525" algn="ctr">
                        <a:lnSpc>
                          <a:spcPct val="115000"/>
                        </a:lnSpc>
                        <a:spcBef>
                          <a:spcPts val="29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2000" b="1" kern="0" spc="-2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Sexu</a:t>
                      </a:r>
                      <a:endParaRPr lang="en-AU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862595"/>
                  </a:ext>
                </a:extLst>
              </a:tr>
              <a:tr h="400473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15000"/>
                        </a:lnSpc>
                        <a:spcBef>
                          <a:spcPts val="23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2000" b="1" kern="0" spc="-2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Mane</a:t>
                      </a:r>
                      <a:endParaRPr lang="en-AU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>
                  <a:txBody>
                    <a:bodyPr/>
                    <a:lstStyle/>
                    <a:p>
                      <a:pPr marL="1270" marR="635" algn="ctr">
                        <a:lnSpc>
                          <a:spcPct val="115000"/>
                        </a:lnSpc>
                        <a:spcBef>
                          <a:spcPts val="23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2000" b="1" kern="0" spc="-2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Feto</a:t>
                      </a:r>
                      <a:endParaRPr lang="en-AU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>
                  <a:txBody>
                    <a:bodyPr/>
                    <a:lstStyle/>
                    <a:p>
                      <a:pPr marL="1270" marR="12065" algn="ctr">
                        <a:lnSpc>
                          <a:spcPct val="115000"/>
                        </a:lnSpc>
                        <a:spcBef>
                          <a:spcPts val="23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2000" b="1" kern="0" spc="-1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AU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303677"/>
                  </a:ext>
                </a:extLst>
              </a:tr>
              <a:tr h="400473">
                <a:tc gridSpan="4">
                  <a:txBody>
                    <a:bodyPr/>
                    <a:lstStyle/>
                    <a:p>
                      <a:pPr marL="107632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2000" b="1" kern="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Espesialidade</a:t>
                      </a:r>
                      <a:endParaRPr lang="en-AU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809597"/>
                  </a:ext>
                </a:extLst>
              </a:tr>
              <a:tr h="400473">
                <a:tc>
                  <a:txBody>
                    <a:bodyPr/>
                    <a:lstStyle/>
                    <a:p>
                      <a:pPr marL="34925">
                        <a:lnSpc>
                          <a:spcPct val="115000"/>
                        </a:lnSpc>
                        <a:spcBef>
                          <a:spcPts val="32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20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Médiku </a:t>
                      </a:r>
                      <a:r>
                        <a:rPr lang="pt-PT" sz="2000" kern="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Jerál</a:t>
                      </a:r>
                      <a:endParaRPr lang="en-AU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175" marR="1905" algn="ctr">
                        <a:lnSpc>
                          <a:spcPct val="115000"/>
                        </a:lnSpc>
                        <a:spcBef>
                          <a:spcPts val="32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0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AU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32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0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AU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15000"/>
                        </a:lnSpc>
                        <a:spcBef>
                          <a:spcPts val="32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2000" kern="0" spc="-2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en-AU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2628973"/>
                  </a:ext>
                </a:extLst>
              </a:tr>
              <a:tr h="400473">
                <a:tc>
                  <a:txBody>
                    <a:bodyPr/>
                    <a:lstStyle/>
                    <a:p>
                      <a:pPr marL="3492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20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Médiku</a:t>
                      </a:r>
                      <a:r>
                        <a:rPr lang="pt-PT" sz="2000" kern="0" spc="-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Dentista</a:t>
                      </a:r>
                      <a:endParaRPr lang="en-AU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1905" algn="ctr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AU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AU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20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AU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1280559"/>
                  </a:ext>
                </a:extLst>
              </a:tr>
              <a:tr h="400473">
                <a:tc>
                  <a:txBody>
                    <a:bodyPr/>
                    <a:lstStyle/>
                    <a:p>
                      <a:pPr marL="3492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2000" kern="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Enfermeiru/Enfermeira</a:t>
                      </a:r>
                      <a:endParaRPr lang="en-AU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175" marR="1905" algn="ctr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20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AU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20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AU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2000" kern="0" spc="-2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sz="2000" kern="0" spc="-2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AU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1571236"/>
                  </a:ext>
                </a:extLst>
              </a:tr>
              <a:tr h="400473">
                <a:tc>
                  <a:txBody>
                    <a:bodyPr/>
                    <a:lstStyle/>
                    <a:p>
                      <a:pPr marL="34925">
                        <a:lnSpc>
                          <a:spcPct val="115000"/>
                        </a:lnSpc>
                        <a:spcBef>
                          <a:spcPts val="3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2000" kern="0" spc="-1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Parteira</a:t>
                      </a:r>
                      <a:endParaRPr lang="en-AU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175" marR="1905" algn="ctr">
                        <a:lnSpc>
                          <a:spcPct val="115000"/>
                        </a:lnSpc>
                        <a:spcBef>
                          <a:spcPts val="3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3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lang="en-AU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15000"/>
                        </a:lnSpc>
                        <a:spcBef>
                          <a:spcPts val="32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2000" kern="0" spc="-2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en-AU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151432"/>
                  </a:ext>
                </a:extLst>
              </a:tr>
              <a:tr h="400473">
                <a:tc>
                  <a:txBody>
                    <a:bodyPr/>
                    <a:lstStyle/>
                    <a:p>
                      <a:pPr marL="28575" marR="1270" algn="ctr">
                        <a:lnSpc>
                          <a:spcPct val="115000"/>
                        </a:lnSpc>
                        <a:spcBef>
                          <a:spcPts val="3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2000" b="1" ker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Sub</a:t>
                      </a:r>
                      <a:r>
                        <a:rPr lang="pt-PT" sz="2000" b="1" kern="0" spc="-25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2000" b="1" kern="0" spc="-1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AU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1905" algn="ctr">
                        <a:lnSpc>
                          <a:spcPct val="115000"/>
                        </a:lnSpc>
                        <a:spcBef>
                          <a:spcPts val="3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20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AU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3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20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lang="en-AU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15000"/>
                        </a:lnSpc>
                        <a:spcBef>
                          <a:spcPts val="38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lang="en-US" sz="2000" kern="100" dirty="0" smtClea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AU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61549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8438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DC9C56-5D14-E00D-C606-E7AD4CD2A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KONTINU.. SETOR SAUDE TEKNIKU ALIADUS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E980EB6-B6C3-D076-8F61-03F428EDC3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1871874"/>
              </p:ext>
            </p:extLst>
          </p:nvPr>
        </p:nvGraphicFramePr>
        <p:xfrm>
          <a:off x="754641" y="1966293"/>
          <a:ext cx="10682718" cy="31801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7155617">
                  <a:extLst>
                    <a:ext uri="{9D8B030D-6E8A-4147-A177-3AD203B41FA5}">
                      <a16:colId xmlns:a16="http://schemas.microsoft.com/office/drawing/2014/main" val="233812510"/>
                    </a:ext>
                  </a:extLst>
                </a:gridCol>
                <a:gridCol w="1272873">
                  <a:extLst>
                    <a:ext uri="{9D8B030D-6E8A-4147-A177-3AD203B41FA5}">
                      <a16:colId xmlns:a16="http://schemas.microsoft.com/office/drawing/2014/main" val="2155924874"/>
                    </a:ext>
                  </a:extLst>
                </a:gridCol>
                <a:gridCol w="1029046">
                  <a:extLst>
                    <a:ext uri="{9D8B030D-6E8A-4147-A177-3AD203B41FA5}">
                      <a16:colId xmlns:a16="http://schemas.microsoft.com/office/drawing/2014/main" val="1611280332"/>
                    </a:ext>
                  </a:extLst>
                </a:gridCol>
                <a:gridCol w="1225182">
                  <a:extLst>
                    <a:ext uri="{9D8B030D-6E8A-4147-A177-3AD203B41FA5}">
                      <a16:colId xmlns:a16="http://schemas.microsoft.com/office/drawing/2014/main" val="3553609862"/>
                    </a:ext>
                  </a:extLst>
                </a:gridCol>
              </a:tblGrid>
              <a:tr h="318012">
                <a:tc rowSpan="2">
                  <a:txBody>
                    <a:bodyPr/>
                    <a:lstStyle/>
                    <a:p>
                      <a:pPr marL="3492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700" b="1" kern="0" spc="-10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Profisaun/Espesialidade</a:t>
                      </a:r>
                      <a:r>
                        <a:rPr lang="id-ID" sz="1700" b="1" kern="0" spc="-10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 Tekniku Aliadu)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12065" algn="ctr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700" b="1" kern="0" spc="-2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Sexu</a:t>
                      </a:r>
                      <a:endParaRPr lang="en-AU" sz="1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90360"/>
                  </a:ext>
                </a:extLst>
              </a:tr>
              <a:tr h="318012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175" marR="1905" algn="ctr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700" b="1" kern="0" spc="-2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Mane</a:t>
                      </a:r>
                      <a:endParaRPr lang="en-AU" sz="1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700" b="1" kern="0" spc="-2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Feto</a:t>
                      </a:r>
                      <a:endParaRPr lang="en-AU" sz="1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700" b="1" kern="0" spc="-1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AU" sz="1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752622"/>
                  </a:ext>
                </a:extLst>
              </a:tr>
              <a:tr h="318012">
                <a:tc>
                  <a:txBody>
                    <a:bodyPr/>
                    <a:lstStyle/>
                    <a:p>
                      <a:pPr marL="34925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7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Tékniku </a:t>
                      </a:r>
                      <a:r>
                        <a:rPr lang="pt-PT" sz="1700" kern="0" spc="-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Farmasia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1905" algn="ctr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spc="-25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0547569"/>
                  </a:ext>
                </a:extLst>
              </a:tr>
              <a:tr h="318012">
                <a:tc>
                  <a:txBody>
                    <a:bodyPr/>
                    <a:lstStyle/>
                    <a:p>
                      <a:pPr marL="34925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7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Asistente</a:t>
                      </a:r>
                      <a:r>
                        <a:rPr lang="pt-PT" sz="1700" kern="0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1700" kern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Laboratóriu</a:t>
                      </a:r>
                      <a:r>
                        <a:rPr lang="id-ID" sz="1700" kern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175" marR="1905" algn="ctr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spc="-25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8902567"/>
                  </a:ext>
                </a:extLst>
              </a:tr>
              <a:tr h="318012">
                <a:tc>
                  <a:txBody>
                    <a:bodyPr/>
                    <a:lstStyle/>
                    <a:p>
                      <a:pPr marL="34925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7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Tékniku </a:t>
                      </a:r>
                      <a:r>
                        <a:rPr lang="pt-PT" sz="1700" kern="0" spc="-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Estomatolojia/Dentista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1905" algn="ctr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700" kern="0" spc="-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spc="-25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887040"/>
                  </a:ext>
                </a:extLst>
              </a:tr>
              <a:tr h="318012">
                <a:tc>
                  <a:txBody>
                    <a:bodyPr/>
                    <a:lstStyle/>
                    <a:p>
                      <a:pPr marL="34925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Enfermeiru</a:t>
                      </a:r>
                      <a:r>
                        <a:rPr lang="id-ID" sz="1700" kern="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Basico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175" marR="1905" algn="ctr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spc="-25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5806055"/>
                  </a:ext>
                </a:extLst>
              </a:tr>
              <a:tr h="318012">
                <a:tc>
                  <a:txBody>
                    <a:bodyPr/>
                    <a:lstStyle/>
                    <a:p>
                      <a:pPr marL="34925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Saude</a:t>
                      </a:r>
                      <a:r>
                        <a:rPr lang="id-ID" sz="1700" kern="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Ambiental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1905" algn="ctr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spc="-25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572895"/>
                  </a:ext>
                </a:extLst>
              </a:tr>
              <a:tr h="318012">
                <a:tc>
                  <a:txBody>
                    <a:bodyPr/>
                    <a:lstStyle/>
                    <a:p>
                      <a:pPr marL="34925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Nutrionista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175" marR="1905" algn="ctr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spc="-25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9901825"/>
                  </a:ext>
                </a:extLst>
              </a:tr>
              <a:tr h="318012">
                <a:tc>
                  <a:txBody>
                    <a:bodyPr/>
                    <a:lstStyle/>
                    <a:p>
                      <a:pPr marL="34925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Eletromedik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1905" algn="ctr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spc="-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spc="-25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0931490"/>
                  </a:ext>
                </a:extLst>
              </a:tr>
              <a:tr h="318012">
                <a:tc>
                  <a:txBody>
                    <a:bodyPr/>
                    <a:lstStyle/>
                    <a:p>
                      <a:pPr marL="28575" marR="1270" algn="ctr">
                        <a:lnSpc>
                          <a:spcPct val="115000"/>
                        </a:lnSpc>
                        <a:spcBef>
                          <a:spcPts val="30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700" b="1" kern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Sub</a:t>
                      </a:r>
                      <a:r>
                        <a:rPr lang="pt-PT" sz="1700" b="1" kern="0" spc="-1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Total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1905" algn="ctr">
                        <a:lnSpc>
                          <a:spcPct val="115000"/>
                        </a:lnSpc>
                        <a:spcBef>
                          <a:spcPts val="30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b="1" kern="0" spc="-25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30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b="1" kern="0" spc="-25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>
                  <a:txBody>
                    <a:bodyPr/>
                    <a:lstStyle/>
                    <a:p>
                      <a:pPr marL="1270" marR="1270" algn="ctr">
                        <a:lnSpc>
                          <a:spcPct val="115000"/>
                        </a:lnSpc>
                        <a:spcBef>
                          <a:spcPts val="30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b="1" kern="0" spc="-25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53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98653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60960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8E6C2F-F15A-84B4-63F7-24A20AF67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KONTINU.. SETOR SAUDE TIPU MORAS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09B64E2-6936-EF68-797C-F04DCAC569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7421953"/>
              </p:ext>
            </p:extLst>
          </p:nvPr>
        </p:nvGraphicFramePr>
        <p:xfrm>
          <a:off x="1103102" y="1966293"/>
          <a:ext cx="9985796" cy="41181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276021">
                  <a:extLst>
                    <a:ext uri="{9D8B030D-6E8A-4147-A177-3AD203B41FA5}">
                      <a16:colId xmlns:a16="http://schemas.microsoft.com/office/drawing/2014/main" val="3009207196"/>
                    </a:ext>
                  </a:extLst>
                </a:gridCol>
                <a:gridCol w="5276303">
                  <a:extLst>
                    <a:ext uri="{9D8B030D-6E8A-4147-A177-3AD203B41FA5}">
                      <a16:colId xmlns:a16="http://schemas.microsoft.com/office/drawing/2014/main" val="397893510"/>
                    </a:ext>
                  </a:extLst>
                </a:gridCol>
                <a:gridCol w="3433472">
                  <a:extLst>
                    <a:ext uri="{9D8B030D-6E8A-4147-A177-3AD203B41FA5}">
                      <a16:colId xmlns:a16="http://schemas.microsoft.com/office/drawing/2014/main" val="4220176388"/>
                    </a:ext>
                  </a:extLst>
                </a:gridCol>
              </a:tblGrid>
              <a:tr h="38872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700" b="1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90170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700" b="1" kern="0" spc="-25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Nú.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7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AU" sz="1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700" b="1" ker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Tipu </a:t>
                      </a:r>
                      <a:r>
                        <a:rPr lang="pt-PT" sz="1700" b="1" kern="0" spc="-1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Moras</a:t>
                      </a:r>
                      <a:endParaRPr lang="en-AU" sz="1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>
                  <a:txBody>
                    <a:bodyPr/>
                    <a:lstStyle/>
                    <a:p>
                      <a:pPr marR="14605" algn="ctr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700" b="1" ker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Númeru</a:t>
                      </a:r>
                      <a:r>
                        <a:rPr lang="pt-PT" sz="1700" b="1" kern="0" spc="-1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Moras</a:t>
                      </a:r>
                      <a:endParaRPr lang="en-AU" sz="1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A95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360642"/>
                  </a:ext>
                </a:extLst>
              </a:tr>
              <a:tr h="388720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905" marR="15240" algn="ctr">
                        <a:lnSpc>
                          <a:spcPct val="115000"/>
                        </a:lnSpc>
                        <a:spcBef>
                          <a:spcPts val="35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700" b="1" kern="0" spc="-2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en-AU" sz="1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208909"/>
                  </a:ext>
                </a:extLst>
              </a:tr>
              <a:tr h="334066">
                <a:tc>
                  <a:txBody>
                    <a:bodyPr/>
                    <a:lstStyle/>
                    <a:p>
                      <a:pPr marL="15875" marR="127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700" kern="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en-AU" sz="1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700" kern="0" spc="-2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id-ID" sz="1700" kern="0" spc="-2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NFESAUN</a:t>
                      </a:r>
                      <a:r>
                        <a:rPr lang="id-ID" sz="1700" kern="0" spc="-2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Dalan Respiratoriu Superior Akuta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spc="-1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55,992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6185946"/>
                  </a:ext>
                </a:extLst>
              </a:tr>
              <a:tr h="334066">
                <a:tc>
                  <a:txBody>
                    <a:bodyPr/>
                    <a:lstStyle/>
                    <a:p>
                      <a:pPr marL="15875" marR="127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700" kern="0" spc="-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en-AU" sz="1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Hypertensaun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spc="-1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7,857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480333"/>
                  </a:ext>
                </a:extLst>
              </a:tr>
              <a:tr h="334066">
                <a:tc>
                  <a:txBody>
                    <a:bodyPr/>
                    <a:lstStyle/>
                    <a:p>
                      <a:pPr marL="15875" marR="1270" algn="ctr">
                        <a:lnSpc>
                          <a:spcPct val="115000"/>
                        </a:lnSpc>
                        <a:spcBef>
                          <a:spcPts val="39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700" kern="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en-AU" sz="1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15000"/>
                        </a:lnSpc>
                        <a:spcBef>
                          <a:spcPts val="39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spc="-1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Tee</a:t>
                      </a:r>
                      <a:r>
                        <a:rPr lang="id-ID" sz="1700" kern="0" spc="-1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-been Akuta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15000"/>
                        </a:lnSpc>
                        <a:spcBef>
                          <a:spcPts val="39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spc="-1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7,441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6225161"/>
                  </a:ext>
                </a:extLst>
              </a:tr>
              <a:tr h="334066">
                <a:tc>
                  <a:txBody>
                    <a:bodyPr/>
                    <a:lstStyle/>
                    <a:p>
                      <a:pPr marL="15875" marR="1270" algn="ctr">
                        <a:lnSpc>
                          <a:spcPct val="115000"/>
                        </a:lnSpc>
                        <a:spcBef>
                          <a:spcPts val="56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700" kern="0" spc="-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en-AU" sz="1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15000"/>
                        </a:lnSpc>
                        <a:spcBef>
                          <a:spcPts val="39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700" kern="0" spc="-1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Pneumonia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15000"/>
                        </a:lnSpc>
                        <a:spcBef>
                          <a:spcPts val="56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spc="-1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3,735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554139"/>
                  </a:ext>
                </a:extLst>
              </a:tr>
              <a:tr h="334066">
                <a:tc>
                  <a:txBody>
                    <a:bodyPr/>
                    <a:lstStyle/>
                    <a:p>
                      <a:pPr marL="15875" marR="1270" algn="ctr">
                        <a:lnSpc>
                          <a:spcPct val="115000"/>
                        </a:lnSpc>
                        <a:spcBef>
                          <a:spcPts val="54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700" kern="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en-AU" sz="1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15000"/>
                        </a:lnSpc>
                        <a:spcBef>
                          <a:spcPts val="54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700" kern="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Scabies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15000"/>
                        </a:lnSpc>
                        <a:spcBef>
                          <a:spcPts val="54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spc="-2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3,290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8355227"/>
                  </a:ext>
                </a:extLst>
              </a:tr>
              <a:tr h="334066">
                <a:tc>
                  <a:txBody>
                    <a:bodyPr/>
                    <a:lstStyle/>
                    <a:p>
                      <a:pPr marL="15875" marR="1270" algn="ctr">
                        <a:lnSpc>
                          <a:spcPct val="115000"/>
                        </a:lnSpc>
                        <a:spcBef>
                          <a:spcPts val="8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700" kern="0" spc="-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en-AU" sz="1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ct val="115000"/>
                        </a:lnSpc>
                        <a:spcBef>
                          <a:spcPts val="65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AU" sz="1700" kern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Tee-been</a:t>
                      </a:r>
                      <a:r>
                        <a:rPr lang="en-AU" sz="1700" kern="0" spc="-1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AU" sz="1700" kern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</a:t>
                      </a:r>
                      <a:r>
                        <a:rPr lang="en-AU" sz="1700" kern="0" spc="-1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AU" sz="1700" kern="0" spc="-2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Ran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15000"/>
                        </a:lnSpc>
                        <a:spcBef>
                          <a:spcPts val="815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spc="-25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729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7284061"/>
                  </a:ext>
                </a:extLst>
              </a:tr>
              <a:tr h="334066">
                <a:tc>
                  <a:txBody>
                    <a:bodyPr/>
                    <a:lstStyle/>
                    <a:p>
                      <a:pPr marL="15875" algn="ctr">
                        <a:lnSpc>
                          <a:spcPct val="115000"/>
                        </a:lnSpc>
                        <a:spcBef>
                          <a:spcPts val="65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700" kern="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en-AU" sz="1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ct val="115000"/>
                        </a:lnSpc>
                        <a:spcBef>
                          <a:spcPts val="65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Rheumatik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05" marR="15240" algn="ctr">
                        <a:lnSpc>
                          <a:spcPct val="115000"/>
                        </a:lnSpc>
                        <a:spcBef>
                          <a:spcPts val="65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spc="-2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607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5087853"/>
                  </a:ext>
                </a:extLst>
              </a:tr>
              <a:tr h="334066">
                <a:tc>
                  <a:txBody>
                    <a:bodyPr/>
                    <a:lstStyle/>
                    <a:p>
                      <a:pPr marL="15875" algn="ctr">
                        <a:lnSpc>
                          <a:spcPct val="115000"/>
                        </a:lnSpc>
                        <a:spcBef>
                          <a:spcPts val="65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700" kern="0" spc="-2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en-AU" sz="1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ct val="115000"/>
                        </a:lnSpc>
                        <a:spcBef>
                          <a:spcPts val="65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spc="-1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Ran Midar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marL="1905" marR="15240" algn="ctr">
                        <a:lnSpc>
                          <a:spcPct val="115000"/>
                        </a:lnSpc>
                        <a:spcBef>
                          <a:spcPts val="65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spc="-25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467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B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9897490"/>
                  </a:ext>
                </a:extLst>
              </a:tr>
              <a:tr h="334066">
                <a:tc>
                  <a:txBody>
                    <a:bodyPr/>
                    <a:lstStyle/>
                    <a:p>
                      <a:pPr marL="15875" algn="ctr">
                        <a:lnSpc>
                          <a:spcPct val="115000"/>
                        </a:lnSpc>
                        <a:spcBef>
                          <a:spcPts val="65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700" kern="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en-AU" sz="1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ct val="115000"/>
                        </a:lnSpc>
                        <a:spcBef>
                          <a:spcPts val="65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Asidente</a:t>
                      </a:r>
                      <a:r>
                        <a:rPr lang="id-ID" sz="1700" kern="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Trafiku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905" marR="15240" algn="ctr">
                        <a:lnSpc>
                          <a:spcPct val="115000"/>
                        </a:lnSpc>
                        <a:spcBef>
                          <a:spcPts val="65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kern="0" spc="-2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141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8873248"/>
                  </a:ext>
                </a:extLst>
              </a:tr>
              <a:tr h="334066">
                <a:tc gridSpan="2">
                  <a:txBody>
                    <a:bodyPr/>
                    <a:lstStyle/>
                    <a:p>
                      <a:pPr marL="15240" algn="ctr">
                        <a:lnSpc>
                          <a:spcPct val="115000"/>
                        </a:lnSpc>
                        <a:spcBef>
                          <a:spcPts val="5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PT" sz="1700" b="1" kern="0" spc="-10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r>
                        <a:rPr lang="id-ID" sz="1700" b="1" kern="0" spc="-10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Konsulta</a:t>
                      </a:r>
                      <a:r>
                        <a:rPr lang="id-ID" sz="1700" b="1" kern="0" spc="-10" baseline="0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Medikas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905" marR="15240" algn="ctr">
                        <a:lnSpc>
                          <a:spcPct val="115000"/>
                        </a:lnSpc>
                        <a:spcBef>
                          <a:spcPts val="58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id-ID" sz="1700" b="1" kern="0" spc="-10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207,591</a:t>
                      </a:r>
                      <a:endParaRPr lang="en-AU" sz="1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5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537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732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4586</TotalTime>
  <Words>635</Words>
  <Application>Microsoft Office PowerPoint</Application>
  <PresentationFormat>Widescreen</PresentationFormat>
  <Paragraphs>504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Times New Roman</vt:lpstr>
      <vt:lpstr>Office Theme</vt:lpstr>
      <vt:lpstr>PowerPoint Presentation</vt:lpstr>
      <vt:lpstr>TOTAL PESOAL SAUDE (SENTRU SAUDE NO POSTU SAUDE)</vt:lpstr>
      <vt:lpstr>SETOR SAUDE</vt:lpstr>
      <vt:lpstr>SETOR SAUDE</vt:lpstr>
      <vt:lpstr>KONTINUA…. SAUDE</vt:lpstr>
      <vt:lpstr>NUMERU PROFESIONAL SAUDE </vt:lpstr>
      <vt:lpstr>KONTINU.. SETOR SAUDE TEKNIKU ALIADUS</vt:lpstr>
      <vt:lpstr>KONTINU.. SETOR SAUDE TIPU MORAS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TOTAL PESOAL SAUDE (SENTRU SAUDE NO POSTU SAUDE)</dc:title>
  <dc:creator>Marciano Patricio da Luz</dc:creator>
  <cp:lastModifiedBy>HP</cp:lastModifiedBy>
  <cp:revision>44</cp:revision>
  <cp:lastPrinted>2026-02-24T08:33:16Z</cp:lastPrinted>
  <dcterms:created xsi:type="dcterms:W3CDTF">2026-02-24T07:54:50Z</dcterms:created>
  <dcterms:modified xsi:type="dcterms:W3CDTF">2026-03-09T01:07:50Z</dcterms:modified>
</cp:coreProperties>
</file>